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3"/>
  </p:notesMasterIdLst>
  <p:sldIdLst>
    <p:sldId id="279" r:id="rId5"/>
    <p:sldId id="282" r:id="rId6"/>
    <p:sldId id="283" r:id="rId7"/>
    <p:sldId id="284" r:id="rId8"/>
    <p:sldId id="285" r:id="rId9"/>
    <p:sldId id="286" r:id="rId10"/>
    <p:sldId id="287" r:id="rId11"/>
    <p:sldId id="28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797" autoAdjust="0"/>
  </p:normalViewPr>
  <p:slideViewPr>
    <p:cSldViewPr>
      <p:cViewPr>
        <p:scale>
          <a:sx n="100" d="100"/>
          <a:sy n="100" d="100"/>
        </p:scale>
        <p:origin x="-294"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1B204F-29C8-414F-9F0E-BBD154E29278}" type="datetimeFigureOut">
              <a:rPr lang="en-GB" smtClean="0"/>
              <a:pPr/>
              <a:t>04/03/2020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87EAC7-AD85-45BE-AC3E-6BD6A6DD42D0}" type="slidenum">
              <a:rPr lang="en-GB" smtClean="0"/>
              <a:pPr/>
              <a:t>‹#›</a:t>
            </a:fld>
            <a:endParaRPr lang="en-GB"/>
          </a:p>
        </p:txBody>
      </p:sp>
    </p:spTree>
    <p:extLst>
      <p:ext uri="{BB962C8B-B14F-4D97-AF65-F5344CB8AC3E}">
        <p14:creationId xmlns:p14="http://schemas.microsoft.com/office/powerpoint/2010/main" val="950411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87EAC7-AD85-45BE-AC3E-6BD6A6DD42D0}" type="slidenum">
              <a:rPr lang="en-GB" smtClean="0"/>
              <a:pPr/>
              <a:t>8</a:t>
            </a:fld>
            <a:endParaRPr lang="en-GB"/>
          </a:p>
        </p:txBody>
      </p:sp>
    </p:spTree>
    <p:extLst>
      <p:ext uri="{BB962C8B-B14F-4D97-AF65-F5344CB8AC3E}">
        <p14:creationId xmlns:p14="http://schemas.microsoft.com/office/powerpoint/2010/main" val="1100623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21C60CB-3DAE-4ABD-9110-809AB312F5AB}"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E3E3F-5979-49DA-9C05-73C3BADCF4E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21C60CB-3DAE-4ABD-9110-809AB312F5AB}"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E3E3F-5979-49DA-9C05-73C3BADCF4E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B128C0-7D38-4234-A723-FD35CB161B06}" type="datetime1">
              <a:rPr lang="en-GB" smtClean="0"/>
              <a:pPr/>
              <a:t>04/03/2020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01E604-C57F-2D47-AB5F-F1C99510647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C60CB-3DAE-4ABD-9110-809AB312F5AB}" type="datetimeFigureOut">
              <a:rPr lang="en-GB" smtClean="0"/>
              <a:pPr/>
              <a:t>04/03/2020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E3E3F-5979-49DA-9C05-73C3BADCF4E4}" type="slidenum">
              <a:rPr lang="en-GB" smtClean="0"/>
              <a:pPr/>
              <a:t>‹#›</a:t>
            </a:fld>
            <a:endParaRPr lang="en-GB"/>
          </a:p>
        </p:txBody>
      </p:sp>
      <p:pic>
        <p:nvPicPr>
          <p:cNvPr id="7" name="Picture 6" descr="Generic.psd"/>
          <p:cNvPicPr>
            <a:picLocks noChangeAspect="1"/>
          </p:cNvPicPr>
          <p:nvPr/>
        </p:nvPicPr>
        <p:blipFill>
          <a:blip r:embed="rId5" cstate="print"/>
          <a:stretch>
            <a:fillRect/>
          </a:stretch>
        </p:blipFill>
        <p:spPr>
          <a:xfrm>
            <a:off x="7315200" y="5029200"/>
            <a:ext cx="1862328" cy="1871472"/>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5576" y="1340768"/>
            <a:ext cx="8972848" cy="1944216"/>
          </a:xfrm>
          <a:prstGeom prst="rect">
            <a:avLst/>
          </a:prstGeom>
        </p:spPr>
        <p:txBody>
          <a:bodyPr vert="horz" lIns="91440" tIns="45720" rIns="91440" bIns="45720" rtlCol="0" anchor="t" anchorCtr="0">
            <a:normAutofit fontScale="40000" lnSpcReduction="20000"/>
          </a:bodyPr>
          <a:lstStyle>
            <a:lvl1pPr algn="ctr">
              <a:spcBef>
                <a:spcPts val="0"/>
              </a:spcBef>
              <a:defRPr sz="5000" kern="5000" spc="-150">
                <a:latin typeface="Aria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0" b="1" dirty="0">
                <a:solidFill>
                  <a:srgbClr val="7030A0"/>
                </a:solidFill>
                <a:ea typeface="+mj-ea"/>
                <a:cs typeface="+mj-cs"/>
              </a:rPr>
              <a:t>Multi-Agency Safeguarding Arrangements</a:t>
            </a:r>
          </a:p>
          <a:p>
            <a:pPr lvl="0" defTabSz="457200">
              <a:defRPr/>
            </a:pPr>
            <a:endParaRPr lang="en-GB" sz="6000" dirty="0">
              <a:latin typeface="Arial" pitchFamily="34" charset="0"/>
              <a:cs typeface="Arial" pitchFamily="34" charset="0"/>
            </a:endParaRPr>
          </a:p>
          <a:p>
            <a:pPr lvl="0" defTabSz="457200">
              <a:defRPr/>
            </a:pPr>
            <a:endParaRPr lang="en-GB" sz="6000" dirty="0">
              <a:latin typeface="Arial" pitchFamily="34" charset="0"/>
              <a:cs typeface="Arial" pitchFamily="34" charset="0"/>
            </a:endParaRPr>
          </a:p>
          <a:p>
            <a:pPr lvl="0" defTabSz="457200">
              <a:defRPr/>
            </a:pPr>
            <a:r>
              <a:rPr lang="en-GB" sz="8000" dirty="0">
                <a:solidFill>
                  <a:srgbClr val="7030A0"/>
                </a:solidFill>
                <a:latin typeface="Arial" pitchFamily="34" charset="0"/>
                <a:cs typeface="Arial" pitchFamily="34" charset="0"/>
              </a:rPr>
              <a:t>Sue Burns</a:t>
            </a:r>
            <a:br>
              <a:rPr lang="en-GB" sz="8000" dirty="0">
                <a:solidFill>
                  <a:srgbClr val="7030A0"/>
                </a:solidFill>
                <a:latin typeface="Arial" pitchFamily="34" charset="0"/>
                <a:cs typeface="Arial" pitchFamily="34" charset="0"/>
              </a:rPr>
            </a:br>
            <a:r>
              <a:rPr lang="en-GB" sz="8000" dirty="0">
                <a:solidFill>
                  <a:srgbClr val="7030A0"/>
                </a:solidFill>
                <a:latin typeface="Arial" pitchFamily="34" charset="0"/>
                <a:cs typeface="Arial" pitchFamily="34" charset="0"/>
              </a:rPr>
              <a:t>NTSCP Business Manager</a:t>
            </a:r>
            <a:endParaRPr lang="en-GB" sz="8000" b="1" dirty="0">
              <a:solidFill>
                <a:srgbClr val="7030A0"/>
              </a:solidFill>
              <a:ea typeface="+mj-ea"/>
              <a:cs typeface="+mj-cs"/>
            </a:endParaRPr>
          </a:p>
        </p:txBody>
      </p:sp>
      <p:sp>
        <p:nvSpPr>
          <p:cNvPr id="5" name="Subtitle 2"/>
          <p:cNvSpPr txBox="1">
            <a:spLocks/>
          </p:cNvSpPr>
          <p:nvPr/>
        </p:nvSpPr>
        <p:spPr>
          <a:xfrm>
            <a:off x="685800" y="3356992"/>
            <a:ext cx="7772400" cy="1519808"/>
          </a:xfrm>
          <a:prstGeom prst="rect">
            <a:avLst/>
          </a:prstGeom>
        </p:spPr>
        <p:txBody>
          <a:bodyPr vert="horz" lIns="91440" tIns="45720" rIns="91440" bIns="45720" rtlCol="0">
            <a:noAutofit/>
          </a:bodyPr>
          <a:lstStyle>
            <a:lvl1pPr marL="0" indent="0" algn="ctr">
              <a:buNone/>
              <a:defRPr sz="3000" spc="-100">
                <a:solidFill>
                  <a:schemeClr val="tx1">
                    <a:tint val="75000"/>
                  </a:schemeClr>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457200" rtl="0" eaLnBrk="1" fontAlgn="auto" latinLnBrk="0" hangingPunct="1">
              <a:lnSpc>
                <a:spcPct val="100000"/>
              </a:lnSpc>
              <a:spcBef>
                <a:spcPct val="20000"/>
              </a:spcBef>
              <a:spcAft>
                <a:spcPts val="0"/>
              </a:spcAft>
              <a:buClrTx/>
              <a:buSzTx/>
              <a:buFontTx/>
              <a:buNone/>
              <a:tabLst/>
              <a:defRPr/>
            </a:pPr>
            <a:endParaRPr kumimoji="0" lang="en-US" sz="3000" b="1" i="0" u="none" strike="noStrike" kern="1200" cap="none" spc="-100" normalizeH="0" baseline="0" noProof="0" dirty="0">
              <a:ln>
                <a:noFill/>
              </a:ln>
              <a:solidFill>
                <a:schemeClr val="tx1">
                  <a:tint val="75000"/>
                </a:schemeClr>
              </a:solidFill>
              <a:effectLst/>
              <a:uLnTx/>
              <a:uFillTx/>
              <a:latin typeface="Arial"/>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576" y="5661248"/>
            <a:ext cx="2433472" cy="101394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1080119"/>
          </a:xfrm>
        </p:spPr>
        <p:txBody>
          <a:bodyPr/>
          <a:lstStyle/>
          <a:p>
            <a:r>
              <a:rPr lang="en-GB" sz="3200" b="1" dirty="0">
                <a:solidFill>
                  <a:srgbClr val="7030A0"/>
                </a:solidFill>
              </a:rPr>
              <a:t>Multi-Agency Safeguarding Arrangements  (MASA)</a:t>
            </a:r>
          </a:p>
        </p:txBody>
      </p:sp>
      <p:sp>
        <p:nvSpPr>
          <p:cNvPr id="3" name="Subtitle 2"/>
          <p:cNvSpPr>
            <a:spLocks noGrp="1"/>
          </p:cNvSpPr>
          <p:nvPr>
            <p:ph type="subTitle" idx="1"/>
          </p:nvPr>
        </p:nvSpPr>
        <p:spPr>
          <a:xfrm>
            <a:off x="611560" y="1556792"/>
            <a:ext cx="8064896" cy="4082008"/>
          </a:xfrm>
        </p:spPr>
        <p:txBody>
          <a:bodyPr/>
          <a:lstStyle/>
          <a:p>
            <a:pPr algn="l"/>
            <a:r>
              <a:rPr lang="en-GB" dirty="0">
                <a:solidFill>
                  <a:schemeClr val="tx1"/>
                </a:solidFill>
              </a:rPr>
              <a:t>What are they?</a:t>
            </a:r>
          </a:p>
          <a:p>
            <a:pPr marL="285750" indent="-285750" algn="l">
              <a:buFont typeface="Arial" panose="020B0604020202020204" pitchFamily="34" charset="0"/>
              <a:buChar char="•"/>
            </a:pPr>
            <a:r>
              <a:rPr lang="en-GB" sz="2400" dirty="0">
                <a:solidFill>
                  <a:schemeClr val="tx1"/>
                </a:solidFill>
                <a:latin typeface="Calibri" panose="020F0502020204030204" pitchFamily="34" charset="0"/>
                <a:cs typeface="Calibri" panose="020F0502020204030204" pitchFamily="34" charset="0"/>
              </a:rPr>
              <a:t>The Children and Social Work Act 2017 replaces LSCBs with new local safeguarding arrangements, led by the </a:t>
            </a:r>
            <a:r>
              <a:rPr lang="en-GB" sz="2400" b="1" dirty="0">
                <a:solidFill>
                  <a:schemeClr val="tx1"/>
                </a:solidFill>
                <a:latin typeface="Calibri" panose="020F0502020204030204" pitchFamily="34" charset="0"/>
                <a:cs typeface="Calibri" panose="020F0502020204030204" pitchFamily="34" charset="0"/>
              </a:rPr>
              <a:t>three named statutory safeguarding partners (local authority, clinical commissioning group and the police).</a:t>
            </a:r>
          </a:p>
          <a:p>
            <a:pPr marL="285750" indent="-285750" algn="l">
              <a:buFont typeface="Arial" panose="020B0604020202020204" pitchFamily="34" charset="0"/>
              <a:buChar char="•"/>
            </a:pPr>
            <a:r>
              <a:rPr lang="en-GB" sz="2400" dirty="0">
                <a:solidFill>
                  <a:schemeClr val="tx1"/>
                </a:solidFill>
                <a:latin typeface="Calibri" panose="020F0502020204030204" pitchFamily="34" charset="0"/>
                <a:cs typeface="Calibri" panose="020F0502020204030204" pitchFamily="34" charset="0"/>
              </a:rPr>
              <a:t>From 29</a:t>
            </a:r>
            <a:r>
              <a:rPr lang="en-GB" sz="2400" baseline="30000" dirty="0">
                <a:solidFill>
                  <a:schemeClr val="tx1"/>
                </a:solidFill>
                <a:latin typeface="Calibri" panose="020F0502020204030204" pitchFamily="34" charset="0"/>
                <a:cs typeface="Calibri" panose="020F0502020204030204" pitchFamily="34" charset="0"/>
              </a:rPr>
              <a:t>th</a:t>
            </a:r>
            <a:r>
              <a:rPr lang="en-GB" sz="2400" dirty="0">
                <a:solidFill>
                  <a:schemeClr val="tx1"/>
                </a:solidFill>
                <a:latin typeface="Calibri" panose="020F0502020204030204" pitchFamily="34" charset="0"/>
                <a:cs typeface="Calibri" panose="020F0502020204030204" pitchFamily="34" charset="0"/>
              </a:rPr>
              <a:t> September 2019 the three safeguarding partners assumed the responsibilities that previously sat with North Tyneside Safeguarding Children Board.</a:t>
            </a:r>
          </a:p>
          <a:p>
            <a:pPr marL="285750" indent="-285750" algn="l">
              <a:buFont typeface="Arial" panose="020B0604020202020204" pitchFamily="34" charset="0"/>
              <a:buChar char="•"/>
            </a:pPr>
            <a:r>
              <a:rPr lang="en-GB" sz="2400" dirty="0">
                <a:solidFill>
                  <a:schemeClr val="tx1"/>
                </a:solidFill>
                <a:latin typeface="Calibri" panose="020F0502020204030204" pitchFamily="34" charset="0"/>
                <a:cs typeface="Calibri" panose="020F0502020204030204" pitchFamily="34" charset="0"/>
              </a:rPr>
              <a:t>Working Together 2018 sets out the changes that are needed to support the new system.</a:t>
            </a:r>
          </a:p>
          <a:p>
            <a:pPr algn="l"/>
            <a:endParaRPr lang="en-GB" sz="1600" dirty="0">
              <a:solidFill>
                <a:schemeClr val="tx1"/>
              </a:solidFill>
            </a:endParaRPr>
          </a:p>
          <a:p>
            <a:pPr algn="l"/>
            <a:endParaRPr lang="en-GB" sz="4000"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2548509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720079"/>
          </a:xfrm>
        </p:spPr>
        <p:txBody>
          <a:bodyPr/>
          <a:lstStyle/>
          <a:p>
            <a:r>
              <a:rPr lang="en-GB" sz="4000" b="1" dirty="0">
                <a:solidFill>
                  <a:srgbClr val="7030A0"/>
                </a:solidFill>
              </a:rPr>
              <a:t>What is the purpose?</a:t>
            </a:r>
            <a:r>
              <a:rPr lang="en-GB" sz="3200" dirty="0"/>
              <a:t/>
            </a:r>
            <a:br>
              <a:rPr lang="en-GB" sz="3200" dirty="0"/>
            </a:br>
            <a:endParaRPr lang="en-GB" sz="3200" dirty="0"/>
          </a:p>
        </p:txBody>
      </p:sp>
      <p:sp>
        <p:nvSpPr>
          <p:cNvPr id="3" name="Subtitle 2"/>
          <p:cNvSpPr>
            <a:spLocks noGrp="1"/>
          </p:cNvSpPr>
          <p:nvPr>
            <p:ph type="subTitle" idx="1"/>
          </p:nvPr>
        </p:nvSpPr>
        <p:spPr>
          <a:xfrm>
            <a:off x="467544" y="1340768"/>
            <a:ext cx="7990656" cy="4032448"/>
          </a:xfrm>
        </p:spPr>
        <p:txBody>
          <a:bodyPr/>
          <a:lstStyle/>
          <a:p>
            <a:pPr algn="l"/>
            <a:r>
              <a:rPr lang="en-GB" sz="2400" dirty="0">
                <a:solidFill>
                  <a:schemeClr val="tx1"/>
                </a:solidFill>
              </a:rPr>
              <a:t>The local arrangements are in place to support and enable local organisations and agencies to work together in a system where:</a:t>
            </a:r>
          </a:p>
          <a:p>
            <a:pPr marL="342900" indent="-342900" algn="l">
              <a:buFont typeface="Arial" panose="020B0604020202020204" pitchFamily="34" charset="0"/>
              <a:buChar char="•"/>
            </a:pPr>
            <a:r>
              <a:rPr lang="en-GB" sz="2800" b="1" dirty="0">
                <a:solidFill>
                  <a:srgbClr val="7030A0"/>
                </a:solidFill>
              </a:rPr>
              <a:t>Children are safeguarded and their welfare promoted</a:t>
            </a:r>
          </a:p>
          <a:p>
            <a:pPr marL="342900" indent="-342900" algn="l">
              <a:buFont typeface="Arial" panose="020B0604020202020204" pitchFamily="34" charset="0"/>
              <a:buChar char="•"/>
            </a:pPr>
            <a:r>
              <a:rPr lang="en-GB" sz="2800" b="1" dirty="0">
                <a:solidFill>
                  <a:srgbClr val="7030A0"/>
                </a:solidFill>
              </a:rPr>
              <a:t>Children and families receive the right support at the right time</a:t>
            </a:r>
          </a:p>
          <a:p>
            <a:pPr marL="342900" indent="-342900" algn="l">
              <a:buFont typeface="Arial" panose="020B0604020202020204" pitchFamily="34" charset="0"/>
              <a:buChar char="•"/>
            </a:pPr>
            <a:r>
              <a:rPr lang="en-GB" sz="2800" b="1" dirty="0">
                <a:solidFill>
                  <a:srgbClr val="7030A0"/>
                </a:solidFill>
              </a:rPr>
              <a:t>There is a focus on multi-agency practice so we can respond to learning</a:t>
            </a:r>
          </a:p>
          <a:p>
            <a:pPr algn="l"/>
            <a:r>
              <a:rPr lang="en-GB" dirty="0"/>
              <a:t/>
            </a:r>
            <a:br>
              <a:rPr lang="en-GB" dirty="0"/>
            </a:br>
            <a:endParaRPr lang="en-GB"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3237697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720079"/>
          </a:xfrm>
        </p:spPr>
        <p:txBody>
          <a:bodyPr/>
          <a:lstStyle/>
          <a:p>
            <a:r>
              <a:rPr lang="en-GB" sz="3600" b="1" dirty="0">
                <a:solidFill>
                  <a:srgbClr val="7030A0"/>
                </a:solidFill>
              </a:rPr>
              <a:t>What are we responsible for?</a:t>
            </a:r>
            <a:r>
              <a:rPr lang="en-GB" sz="3200" dirty="0"/>
              <a:t/>
            </a:r>
            <a:br>
              <a:rPr lang="en-GB" sz="3200" dirty="0"/>
            </a:br>
            <a:endParaRPr lang="en-GB" sz="3200" dirty="0"/>
          </a:p>
        </p:txBody>
      </p:sp>
      <p:sp>
        <p:nvSpPr>
          <p:cNvPr id="3" name="Subtitle 2"/>
          <p:cNvSpPr>
            <a:spLocks noGrp="1"/>
          </p:cNvSpPr>
          <p:nvPr>
            <p:ph type="subTitle" idx="1"/>
          </p:nvPr>
        </p:nvSpPr>
        <p:spPr>
          <a:xfrm>
            <a:off x="467544" y="1340768"/>
            <a:ext cx="7990656" cy="4032448"/>
          </a:xfrm>
        </p:spPr>
        <p:txBody>
          <a:bodyPr/>
          <a:lstStyle/>
          <a:p>
            <a:pPr marL="457200" indent="-457200" algn="l">
              <a:buFont typeface="Arial" panose="020B0604020202020204" pitchFamily="34" charset="0"/>
              <a:buChar char="•"/>
            </a:pPr>
            <a:r>
              <a:rPr lang="en-GB" b="1" dirty="0">
                <a:solidFill>
                  <a:srgbClr val="7030A0"/>
                </a:solidFill>
              </a:rPr>
              <a:t>Child Safeguarding Practice Reviews</a:t>
            </a:r>
          </a:p>
          <a:p>
            <a:pPr marL="457200" indent="-457200" algn="l">
              <a:buFont typeface="Arial" panose="020B0604020202020204" pitchFamily="34" charset="0"/>
              <a:buChar char="•"/>
            </a:pPr>
            <a:r>
              <a:rPr lang="en-GB" b="1" dirty="0">
                <a:solidFill>
                  <a:srgbClr val="7030A0"/>
                </a:solidFill>
              </a:rPr>
              <a:t>Child Death Review Arrangements</a:t>
            </a:r>
          </a:p>
          <a:p>
            <a:pPr marL="457200" indent="-457200" algn="l">
              <a:buFont typeface="Arial" panose="020B0604020202020204" pitchFamily="34" charset="0"/>
              <a:buChar char="•"/>
            </a:pPr>
            <a:r>
              <a:rPr lang="en-GB" b="1" dirty="0">
                <a:solidFill>
                  <a:srgbClr val="7030A0"/>
                </a:solidFill>
              </a:rPr>
              <a:t>Multi-agency Training</a:t>
            </a:r>
          </a:p>
          <a:p>
            <a:pPr marL="457200" indent="-457200" algn="l">
              <a:buFont typeface="Arial" panose="020B0604020202020204" pitchFamily="34" charset="0"/>
              <a:buChar char="•"/>
            </a:pPr>
            <a:r>
              <a:rPr lang="en-GB" b="1" dirty="0">
                <a:solidFill>
                  <a:srgbClr val="7030A0"/>
                </a:solidFill>
              </a:rPr>
              <a:t>Section 11</a:t>
            </a:r>
            <a:r>
              <a:rPr lang="en-GB" dirty="0">
                <a:solidFill>
                  <a:srgbClr val="7030A0"/>
                </a:solidFill>
              </a:rPr>
              <a:t/>
            </a:r>
            <a:br>
              <a:rPr lang="en-GB" dirty="0">
                <a:solidFill>
                  <a:srgbClr val="7030A0"/>
                </a:solidFill>
              </a:rPr>
            </a:br>
            <a:endParaRPr lang="en-GB"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2306992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720079"/>
          </a:xfrm>
        </p:spPr>
        <p:txBody>
          <a:bodyPr/>
          <a:lstStyle/>
          <a:p>
            <a:r>
              <a:rPr lang="en-GB" sz="3200" b="1" dirty="0"/>
              <a:t>What is Section 11</a:t>
            </a:r>
            <a:r>
              <a:rPr lang="en-GB" sz="3200" dirty="0"/>
              <a:t/>
            </a:r>
            <a:br>
              <a:rPr lang="en-GB" sz="3200" dirty="0"/>
            </a:br>
            <a:endParaRPr lang="en-GB" sz="3200" dirty="0"/>
          </a:p>
        </p:txBody>
      </p:sp>
      <p:sp>
        <p:nvSpPr>
          <p:cNvPr id="3" name="Subtitle 2"/>
          <p:cNvSpPr>
            <a:spLocks noGrp="1"/>
          </p:cNvSpPr>
          <p:nvPr>
            <p:ph type="subTitle" idx="1"/>
          </p:nvPr>
        </p:nvSpPr>
        <p:spPr>
          <a:xfrm>
            <a:off x="467544" y="1340768"/>
            <a:ext cx="7990656" cy="4032448"/>
          </a:xfrm>
        </p:spPr>
        <p:txBody>
          <a:bodyPr/>
          <a:lstStyle/>
          <a:p>
            <a:pPr algn="l"/>
            <a:r>
              <a:rPr lang="en-GB" dirty="0">
                <a:solidFill>
                  <a:srgbClr val="7030A0"/>
                </a:solidFill>
              </a:rPr>
              <a:t>Section 11 of The Children Act 2004 places duties on a range of organisations and individuals to ensure their functions and any services they contract out to others are discharged having regards to the need to safeguard and promote the welfare of children.</a:t>
            </a:r>
            <a:br>
              <a:rPr lang="en-GB" dirty="0">
                <a:solidFill>
                  <a:srgbClr val="7030A0"/>
                </a:solidFill>
              </a:rPr>
            </a:br>
            <a:endParaRPr lang="en-GB"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1941259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008111"/>
          </a:xfrm>
        </p:spPr>
        <p:txBody>
          <a:bodyPr/>
          <a:lstStyle/>
          <a:p>
            <a:r>
              <a:rPr lang="en-GB" sz="3600" b="1" dirty="0">
                <a:solidFill>
                  <a:srgbClr val="7030A0"/>
                </a:solidFill>
              </a:rPr>
              <a:t>The duty includes the voluntary and community sector</a:t>
            </a:r>
            <a:r>
              <a:rPr lang="en-GB" sz="3200" dirty="0"/>
              <a:t/>
            </a:r>
            <a:br>
              <a:rPr lang="en-GB" sz="3200" dirty="0"/>
            </a:br>
            <a:r>
              <a:rPr lang="en-GB" sz="3200" dirty="0"/>
              <a:t/>
            </a:r>
            <a:br>
              <a:rPr lang="en-GB" sz="3200" dirty="0"/>
            </a:br>
            <a:endParaRPr lang="en-GB" sz="3200" dirty="0"/>
          </a:p>
        </p:txBody>
      </p:sp>
      <p:sp>
        <p:nvSpPr>
          <p:cNvPr id="3" name="Subtitle 2"/>
          <p:cNvSpPr>
            <a:spLocks noGrp="1"/>
          </p:cNvSpPr>
          <p:nvPr>
            <p:ph type="subTitle" idx="1"/>
          </p:nvPr>
        </p:nvSpPr>
        <p:spPr>
          <a:xfrm>
            <a:off x="467544" y="1988840"/>
            <a:ext cx="7990656" cy="3384376"/>
          </a:xfrm>
        </p:spPr>
        <p:txBody>
          <a:bodyPr/>
          <a:lstStyle/>
          <a:p>
            <a:pPr algn="l"/>
            <a:r>
              <a:rPr lang="en-GB" dirty="0">
                <a:solidFill>
                  <a:srgbClr val="7030A0"/>
                </a:solidFill>
              </a:rPr>
              <a:t>What do you need in place?</a:t>
            </a:r>
          </a:p>
          <a:p>
            <a:pPr marL="457200" indent="-457200" algn="l">
              <a:buFont typeface="Arial" panose="020B0604020202020204" pitchFamily="34" charset="0"/>
              <a:buChar char="•"/>
            </a:pPr>
            <a:r>
              <a:rPr lang="en-GB" sz="2800" dirty="0">
                <a:solidFill>
                  <a:srgbClr val="7030A0"/>
                </a:solidFill>
              </a:rPr>
              <a:t>Safe recruitment practices</a:t>
            </a:r>
          </a:p>
          <a:p>
            <a:pPr marL="457200" indent="-457200" algn="l">
              <a:buFont typeface="Arial" panose="020B0604020202020204" pitchFamily="34" charset="0"/>
              <a:buChar char="•"/>
            </a:pPr>
            <a:r>
              <a:rPr lang="en-GB" sz="2800" dirty="0">
                <a:solidFill>
                  <a:srgbClr val="7030A0"/>
                </a:solidFill>
              </a:rPr>
              <a:t>Measures in place to protect children and young people who are identified as ‘being at risk’</a:t>
            </a:r>
          </a:p>
          <a:p>
            <a:pPr marL="457200" indent="-457200" algn="l">
              <a:buFont typeface="Arial" panose="020B0604020202020204" pitchFamily="34" charset="0"/>
              <a:buChar char="•"/>
            </a:pPr>
            <a:r>
              <a:rPr lang="en-GB" sz="2800" dirty="0">
                <a:solidFill>
                  <a:srgbClr val="7030A0"/>
                </a:solidFill>
              </a:rPr>
              <a:t>Policy to deal with allegations against people working with children</a:t>
            </a:r>
          </a:p>
          <a:p>
            <a:pPr algn="l"/>
            <a:endParaRPr lang="en-GB"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512532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008111"/>
          </a:xfrm>
        </p:spPr>
        <p:txBody>
          <a:bodyPr/>
          <a:lstStyle/>
          <a:p>
            <a:r>
              <a:rPr lang="en-GB" sz="3600" b="1" dirty="0">
                <a:solidFill>
                  <a:srgbClr val="7030A0"/>
                </a:solidFill>
              </a:rPr>
              <a:t>The duty includes the voluntary and community sector</a:t>
            </a:r>
            <a:r>
              <a:rPr lang="en-GB" sz="3200" dirty="0"/>
              <a:t/>
            </a:r>
            <a:br>
              <a:rPr lang="en-GB" sz="3200" dirty="0"/>
            </a:br>
            <a:r>
              <a:rPr lang="en-GB" sz="3200" dirty="0"/>
              <a:t/>
            </a:r>
            <a:br>
              <a:rPr lang="en-GB" sz="3200" dirty="0"/>
            </a:br>
            <a:endParaRPr lang="en-GB" sz="3200" dirty="0"/>
          </a:p>
        </p:txBody>
      </p:sp>
      <p:sp>
        <p:nvSpPr>
          <p:cNvPr id="3" name="Subtitle 2"/>
          <p:cNvSpPr>
            <a:spLocks noGrp="1"/>
          </p:cNvSpPr>
          <p:nvPr>
            <p:ph type="subTitle" idx="1"/>
          </p:nvPr>
        </p:nvSpPr>
        <p:spPr>
          <a:xfrm>
            <a:off x="467544" y="1988840"/>
            <a:ext cx="7990656" cy="3384376"/>
          </a:xfrm>
        </p:spPr>
        <p:txBody>
          <a:bodyPr/>
          <a:lstStyle/>
          <a:p>
            <a:pPr algn="l"/>
            <a:r>
              <a:rPr lang="en-GB" dirty="0">
                <a:solidFill>
                  <a:srgbClr val="7030A0"/>
                </a:solidFill>
              </a:rPr>
              <a:t>What do you need in place?</a:t>
            </a:r>
          </a:p>
          <a:p>
            <a:pPr marL="457200" indent="-457200" algn="l">
              <a:buFont typeface="Arial" panose="020B0604020202020204" pitchFamily="34" charset="0"/>
              <a:buChar char="•"/>
            </a:pPr>
            <a:r>
              <a:rPr lang="en-GB" dirty="0">
                <a:solidFill>
                  <a:srgbClr val="7030A0"/>
                </a:solidFill>
              </a:rPr>
              <a:t>Recording and storing information arrangements</a:t>
            </a:r>
          </a:p>
          <a:p>
            <a:pPr marL="457200" indent="-457200" algn="l">
              <a:buFont typeface="Arial" panose="020B0604020202020204" pitchFamily="34" charset="0"/>
              <a:buChar char="•"/>
            </a:pPr>
            <a:r>
              <a:rPr lang="en-GB" dirty="0">
                <a:solidFill>
                  <a:srgbClr val="7030A0"/>
                </a:solidFill>
              </a:rPr>
              <a:t>Sharing information policy and procedures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1708516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414592" cy="936103"/>
          </a:xfrm>
        </p:spPr>
        <p:txBody>
          <a:bodyPr/>
          <a:lstStyle/>
          <a:p>
            <a:r>
              <a:rPr lang="en-GB" dirty="0"/>
              <a:t/>
            </a:r>
            <a:br>
              <a:rPr lang="en-GB" dirty="0"/>
            </a:br>
            <a:r>
              <a:rPr lang="en-GB" dirty="0"/>
              <a:t/>
            </a:r>
            <a:br>
              <a:rPr lang="en-GB" dirty="0"/>
            </a:br>
            <a:endParaRPr lang="en-GB" dirty="0"/>
          </a:p>
        </p:txBody>
      </p:sp>
      <p:sp>
        <p:nvSpPr>
          <p:cNvPr id="3" name="Subtitle 2"/>
          <p:cNvSpPr>
            <a:spLocks noGrp="1"/>
          </p:cNvSpPr>
          <p:nvPr>
            <p:ph type="subTitle" idx="1"/>
          </p:nvPr>
        </p:nvSpPr>
        <p:spPr>
          <a:xfrm>
            <a:off x="1259632" y="836712"/>
            <a:ext cx="6512768" cy="4802088"/>
          </a:xfrm>
        </p:spPr>
        <p:txBody>
          <a:bodyPr/>
          <a:lstStyle/>
          <a:p>
            <a:r>
              <a:rPr lang="en-GB" sz="3600" b="1" dirty="0">
                <a:solidFill>
                  <a:srgbClr val="7030A0"/>
                </a:solidFill>
              </a:rPr>
              <a:t>Your thoughts………..</a:t>
            </a:r>
          </a:p>
          <a:p>
            <a:pPr marL="457200" indent="-457200" algn="l">
              <a:buFont typeface="Arial" panose="020B0604020202020204" pitchFamily="34" charset="0"/>
              <a:buChar char="•"/>
            </a:pPr>
            <a:r>
              <a:rPr lang="en-GB" dirty="0">
                <a:solidFill>
                  <a:srgbClr val="7030A0"/>
                </a:solidFill>
              </a:rPr>
              <a:t>Do you currently meet the standards?</a:t>
            </a:r>
          </a:p>
          <a:p>
            <a:pPr marL="457200" indent="-457200" algn="l">
              <a:buFont typeface="Arial" panose="020B0604020202020204" pitchFamily="34" charset="0"/>
              <a:buChar char="•"/>
            </a:pPr>
            <a:r>
              <a:rPr lang="en-GB" dirty="0">
                <a:solidFill>
                  <a:srgbClr val="7030A0"/>
                </a:solidFill>
              </a:rPr>
              <a:t>Would a self assessment tool be helpful to your organisation?</a:t>
            </a:r>
          </a:p>
          <a:p>
            <a:pPr marL="457200" indent="-457200" algn="l">
              <a:buFont typeface="Arial" panose="020B0604020202020204" pitchFamily="34" charset="0"/>
              <a:buChar char="•"/>
            </a:pPr>
            <a:endParaRPr lang="en-GB" dirty="0">
              <a:solidFill>
                <a:srgbClr val="7030A0"/>
              </a:solidFill>
            </a:endParaRPr>
          </a:p>
          <a:p>
            <a:r>
              <a:rPr lang="en-GB" sz="3600" b="1" dirty="0">
                <a:solidFill>
                  <a:srgbClr val="7030A0"/>
                </a:solidFill>
              </a:rPr>
              <a:t>Any questions?</a:t>
            </a:r>
          </a:p>
          <a:p>
            <a:pPr algn="l"/>
            <a:endParaRPr lang="en-GB" dirty="0">
              <a:solidFill>
                <a:schemeClr val="tx1"/>
              </a:solidFill>
            </a:endParaRPr>
          </a:p>
          <a:p>
            <a:pPr algn="l"/>
            <a:endParaRPr lang="en-GB"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5811098"/>
            <a:ext cx="2433472" cy="1013947"/>
          </a:xfrm>
          <a:prstGeom prst="rect">
            <a:avLst/>
          </a:prstGeom>
        </p:spPr>
      </p:pic>
    </p:spTree>
    <p:extLst>
      <p:ext uri="{BB962C8B-B14F-4D97-AF65-F5344CB8AC3E}">
        <p14:creationId xmlns:p14="http://schemas.microsoft.com/office/powerpoint/2010/main" val="3042914087"/>
      </p:ext>
    </p:extLst>
  </p:cSld>
  <p:clrMapOvr>
    <a:masterClrMapping/>
  </p:clrMapOvr>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322BA0CE6ADB4F81EF64D1CBEB4A23" ma:contentTypeVersion="12" ma:contentTypeDescription="Create a new document." ma:contentTypeScope="" ma:versionID="a61e218c8b52f4449a77fdcc9be63798">
  <xsd:schema xmlns:xsd="http://www.w3.org/2001/XMLSchema" xmlns:xs="http://www.w3.org/2001/XMLSchema" xmlns:p="http://schemas.microsoft.com/office/2006/metadata/properties" xmlns:ns2="f47f7752-c80a-4ce4-8057-45d392ec550f" xmlns:ns3="731a4016-b239-42f6-998c-b352d4e981a5" targetNamespace="http://schemas.microsoft.com/office/2006/metadata/properties" ma:root="true" ma:fieldsID="d46c8701b0bcba8eb990f296e5418bc3" ns2:_="" ns3:_="">
    <xsd:import namespace="f47f7752-c80a-4ce4-8057-45d392ec550f"/>
    <xsd:import namespace="731a4016-b239-42f6-998c-b352d4e981a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f7752-c80a-4ce4-8057-45d392ec550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1a4016-b239-42f6-998c-b352d4e981a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938410-2192-42D0-8F50-A115AF30E4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7f7752-c80a-4ce4-8057-45d392ec550f"/>
    <ds:schemaRef ds:uri="731a4016-b239-42f6-998c-b352d4e98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E154A3-CFAC-4216-9C52-3C6F2EBF9372}">
  <ds:schemaRefs>
    <ds:schemaRef ds:uri="http://schemas.microsoft.com/sharepoint/v3/contenttype/forms"/>
  </ds:schemaRefs>
</ds:datastoreItem>
</file>

<file path=customXml/itemProps3.xml><?xml version="1.0" encoding="utf-8"?>
<ds:datastoreItem xmlns:ds="http://schemas.openxmlformats.org/officeDocument/2006/customXml" ds:itemID="{3B1214C5-0885-48B3-B36A-2CCD242AA356}">
  <ds:schemaRef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f47f7752-c80a-4ce4-8057-45d392ec550f"/>
    <ds:schemaRef ds:uri="http://www.w3.org/XML/1998/namespace"/>
    <ds:schemaRef ds:uri="http://schemas.microsoft.com/office/infopath/2007/PartnerControls"/>
    <ds:schemaRef ds:uri="731a4016-b239-42f6-998c-b352d4e981a5"/>
  </ds:schemaRefs>
</ds:datastoreItem>
</file>

<file path=docProps/app.xml><?xml version="1.0" encoding="utf-8"?>
<Properties xmlns="http://schemas.openxmlformats.org/officeDocument/2006/extended-properties" xmlns:vt="http://schemas.openxmlformats.org/officeDocument/2006/docPropsVTypes">
  <Template>Theme2</Template>
  <TotalTime>373</TotalTime>
  <Words>306</Words>
  <Application>Microsoft Office PowerPoint</Application>
  <PresentationFormat>On-screen Show (4:3)</PresentationFormat>
  <Paragraphs>38</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Theme2</vt:lpstr>
      <vt:lpstr>PowerPoint Presentation</vt:lpstr>
      <vt:lpstr>Multi-Agency Safeguarding Arrangements  (MASA)</vt:lpstr>
      <vt:lpstr>What is the purpose? </vt:lpstr>
      <vt:lpstr>What are we responsible for? </vt:lpstr>
      <vt:lpstr>What is Section 11 </vt:lpstr>
      <vt:lpstr>The duty includes the voluntary and community sector  </vt:lpstr>
      <vt:lpstr>The duty includes the voluntary and community sector  </vt:lpstr>
      <vt:lpstr>  </vt:lpstr>
    </vt:vector>
  </TitlesOfParts>
  <Company>NTC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boak1610</dc:creator>
  <cp:lastModifiedBy>Robin Fry</cp:lastModifiedBy>
  <cp:revision>45</cp:revision>
  <dcterms:created xsi:type="dcterms:W3CDTF">2017-02-27T14:52:42Z</dcterms:created>
  <dcterms:modified xsi:type="dcterms:W3CDTF">2020-03-04T14:23:51Z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0x01010084322BA0CE6ADB4F81EF64D1CBEB4A23</vt:lpwstr>
  </property>
</Properties>
</file>