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diagrams/data1.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7.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4.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Layouts/slideLayout5.xml" ContentType="application/vnd.openxmlformats-officedocument.presentationml.slideLayout+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notesSlides/notesSlide8.xml" ContentType="application/vnd.openxmlformats-officedocument.presentationml.notesSlide+xml"/>
  <Override PartName="/ppt/notesSlides/notesSlide2.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9.xml" ContentType="application/vnd.openxmlformats-officedocument.presentationml.notes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theme/theme2.xml" ContentType="application/vnd.openxmlformats-officedocument.theme+xml"/>
  <Override PartName="/ppt/diagrams/layout2.xml" ContentType="application/vnd.openxmlformats-officedocument.drawingml.diagramLayout+xml"/>
  <Override PartName="/ppt/diagrams/quickStyle1.xml" ContentType="application/vnd.openxmlformats-officedocument.drawingml.diagramStyle+xml"/>
  <Override PartName="/ppt/diagrams/drawing2.xml" ContentType="application/vnd.ms-office.drawingml.diagramDrawing+xml"/>
  <Override PartName="/ppt/diagrams/colors2.xml" ContentType="application/vnd.openxmlformats-officedocument.drawingml.diagramColors+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quickStyle4.xml" ContentType="application/vnd.openxmlformats-officedocument.drawingml.diagramStyle+xml"/>
  <Override PartName="/ppt/diagrams/layout7.xml" ContentType="application/vnd.openxmlformats-officedocument.drawingml.diagramLayout+xml"/>
  <Override PartName="/ppt/diagrams/layout6.xml" ContentType="application/vnd.openxmlformats-officedocument.drawingml.diagramLayout+xml"/>
  <Override PartName="/ppt/theme/theme1.xml" ContentType="application/vnd.openxmlformats-officedocument.theme+xml"/>
  <Override PartName="/ppt/diagrams/colors4.xml" ContentType="application/vnd.openxmlformats-officedocument.drawingml.diagramColors+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quickStyle2.xml" ContentType="application/vnd.openxmlformats-officedocument.drawingml.diagramStyle+xml"/>
  <Override PartName="/ppt/diagrams/quickStyle7.xml" ContentType="application/vnd.openxmlformats-officedocument.drawingml.diagramStyle+xml"/>
  <Override PartName="/ppt/diagrams/drawing7.xml" ContentType="application/vnd.ms-office.drawingml.diagramDrawing+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diagrams/layout3.xml" ContentType="application/vnd.openxmlformats-officedocument.drawingml.diagramLayout+xml"/>
  <Override PartName="/ppt/diagrams/drawing4.xml" ContentType="application/vnd.ms-office.drawingml.diagramDrawing+xml"/>
  <Override PartName="/ppt/notesMasters/notesMaster1.xml" ContentType="application/vnd.openxmlformats-officedocument.presentationml.notesMaster+xml"/>
  <Override PartName="/ppt/diagrams/colors7.xml" ContentType="application/vnd.openxmlformats-officedocument.drawingml.diagramColors+xml"/>
  <Override PartName="/ppt/diagrams/layout4.xml" ContentType="application/vnd.openxmlformats-officedocument.drawingml.diagramLayou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4" r:id="rId2"/>
    <p:sldId id="294" r:id="rId3"/>
    <p:sldId id="276" r:id="rId4"/>
    <p:sldId id="277" r:id="rId5"/>
    <p:sldId id="293" r:id="rId6"/>
    <p:sldId id="288" r:id="rId7"/>
    <p:sldId id="281" r:id="rId8"/>
    <p:sldId id="282" r:id="rId9"/>
    <p:sldId id="283" r:id="rId10"/>
    <p:sldId id="291" r:id="rId11"/>
    <p:sldId id="284" r:id="rId12"/>
    <p:sldId id="286" r:id="rId13"/>
    <p:sldId id="292" r:id="rId14"/>
    <p:sldId id="295" r:id="rId15"/>
  </p:sldIdLst>
  <p:sldSz cx="9144000" cy="6858000" type="screen4x3"/>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01" autoAdjust="0"/>
    <p:restoredTop sz="78711" autoAdjust="0"/>
  </p:normalViewPr>
  <p:slideViewPr>
    <p:cSldViewPr>
      <p:cViewPr varScale="1">
        <p:scale>
          <a:sx n="55" d="100"/>
          <a:sy n="55" d="100"/>
        </p:scale>
        <p:origin x="1620"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C8C944-8DE9-408D-B080-0165FA25777F}" type="doc">
      <dgm:prSet loTypeId="urn:microsoft.com/office/officeart/2005/8/layout/radial6" loCatId="relationship" qsTypeId="urn:microsoft.com/office/officeart/2005/8/quickstyle/simple1" qsCatId="simple" csTypeId="urn:microsoft.com/office/officeart/2005/8/colors/accent5_2" csCatId="accent5" phldr="1"/>
      <dgm:spPr/>
      <dgm:t>
        <a:bodyPr/>
        <a:lstStyle/>
        <a:p>
          <a:endParaRPr lang="en-GB"/>
        </a:p>
      </dgm:t>
    </dgm:pt>
    <dgm:pt modelId="{A4E2A162-AFDD-48FE-9524-6C7E92A2465C}">
      <dgm:prSet phldrT="[Text]"/>
      <dgm:spPr/>
      <dgm:t>
        <a:bodyPr/>
        <a:lstStyle/>
        <a:p>
          <a:r>
            <a:rPr lang="en-GB" dirty="0" smtClean="0"/>
            <a:t>Northumbria VRU </a:t>
          </a:r>
        </a:p>
        <a:p>
          <a:r>
            <a:rPr lang="en-GB" dirty="0" smtClean="0"/>
            <a:t>– </a:t>
          </a:r>
        </a:p>
        <a:p>
          <a:r>
            <a:rPr lang="en-GB" dirty="0" smtClean="0"/>
            <a:t>Phase 1</a:t>
          </a:r>
          <a:endParaRPr lang="en-GB" dirty="0"/>
        </a:p>
      </dgm:t>
    </dgm:pt>
    <dgm:pt modelId="{C707628C-8B66-428F-96F8-CE35582D0D3E}" type="parTrans" cxnId="{C292649B-6FB1-4B5F-869C-4CEBFE3B9ABB}">
      <dgm:prSet/>
      <dgm:spPr/>
      <dgm:t>
        <a:bodyPr/>
        <a:lstStyle/>
        <a:p>
          <a:endParaRPr lang="en-GB"/>
        </a:p>
      </dgm:t>
    </dgm:pt>
    <dgm:pt modelId="{1289602D-DEE5-4C92-BFE9-131701DCAE77}" type="sibTrans" cxnId="{C292649B-6FB1-4B5F-869C-4CEBFE3B9ABB}">
      <dgm:prSet/>
      <dgm:spPr/>
      <dgm:t>
        <a:bodyPr/>
        <a:lstStyle/>
        <a:p>
          <a:endParaRPr lang="en-GB"/>
        </a:p>
      </dgm:t>
    </dgm:pt>
    <dgm:pt modelId="{AF87D296-83A5-46B6-821A-132A789331D2}">
      <dgm:prSet phldrT="[Text]"/>
      <dgm:spPr>
        <a:solidFill>
          <a:schemeClr val="accent5"/>
        </a:solidFill>
      </dgm:spPr>
      <dgm:t>
        <a:bodyPr/>
        <a:lstStyle/>
        <a:p>
          <a:r>
            <a:rPr lang="en-GB" dirty="0" smtClean="0">
              <a:latin typeface="Arial" panose="020B0604020202020204" pitchFamily="34" charset="0"/>
              <a:cs typeface="Arial" panose="020B0604020202020204" pitchFamily="34" charset="0"/>
            </a:rPr>
            <a:t>Coordinate  a Public Health approach across partners</a:t>
          </a:r>
          <a:endParaRPr lang="en-GB" dirty="0">
            <a:latin typeface="Arial" panose="020B0604020202020204" pitchFamily="34" charset="0"/>
            <a:cs typeface="Arial" panose="020B0604020202020204" pitchFamily="34" charset="0"/>
          </a:endParaRPr>
        </a:p>
      </dgm:t>
    </dgm:pt>
    <dgm:pt modelId="{CA653A9B-C0E2-4F58-AB46-0E315C3A5629}" type="parTrans" cxnId="{51ED00D2-7068-49C5-A525-33F9DBB6A971}">
      <dgm:prSet/>
      <dgm:spPr/>
      <dgm:t>
        <a:bodyPr/>
        <a:lstStyle/>
        <a:p>
          <a:endParaRPr lang="en-GB"/>
        </a:p>
      </dgm:t>
    </dgm:pt>
    <dgm:pt modelId="{CAF6536B-AD77-4012-85A1-82434BE0AFBA}" type="sibTrans" cxnId="{51ED00D2-7068-49C5-A525-33F9DBB6A971}">
      <dgm:prSet/>
      <dgm:spPr/>
      <dgm:t>
        <a:bodyPr/>
        <a:lstStyle/>
        <a:p>
          <a:endParaRPr lang="en-GB"/>
        </a:p>
      </dgm:t>
    </dgm:pt>
    <dgm:pt modelId="{500A94F4-4D0F-4353-9074-41CD7A518CF6}">
      <dgm:prSet phldrT="[Text]"/>
      <dgm:spPr/>
      <dgm:t>
        <a:bodyPr/>
        <a:lstStyle/>
        <a:p>
          <a:r>
            <a:rPr lang="en-GB" dirty="0" smtClean="0">
              <a:latin typeface="Arial" panose="020B0604020202020204" pitchFamily="34" charset="0"/>
              <a:cs typeface="Arial" panose="020B0604020202020204" pitchFamily="34" charset="0"/>
            </a:rPr>
            <a:t>Develop Problem Profile</a:t>
          </a:r>
          <a:endParaRPr lang="en-GB" dirty="0">
            <a:latin typeface="Arial" panose="020B0604020202020204" pitchFamily="34" charset="0"/>
            <a:cs typeface="Arial" panose="020B0604020202020204" pitchFamily="34" charset="0"/>
          </a:endParaRPr>
        </a:p>
      </dgm:t>
    </dgm:pt>
    <dgm:pt modelId="{B8C3C746-3B08-4EBF-9F77-E570F7E1F49A}" type="parTrans" cxnId="{893D86C5-7509-49BB-BF7C-55EABF73C1F9}">
      <dgm:prSet/>
      <dgm:spPr/>
      <dgm:t>
        <a:bodyPr/>
        <a:lstStyle/>
        <a:p>
          <a:endParaRPr lang="en-GB" dirty="0"/>
        </a:p>
      </dgm:t>
    </dgm:pt>
    <dgm:pt modelId="{4F354EA6-1968-4EAF-86FD-35FFF9ED2A65}" type="sibTrans" cxnId="{893D86C5-7509-49BB-BF7C-55EABF73C1F9}">
      <dgm:prSet/>
      <dgm:spPr/>
      <dgm:t>
        <a:bodyPr/>
        <a:lstStyle/>
        <a:p>
          <a:endParaRPr lang="en-GB"/>
        </a:p>
      </dgm:t>
    </dgm:pt>
    <dgm:pt modelId="{13BAA535-F684-4796-B04B-A5CCE21108E0}">
      <dgm:prSet phldrT="[Text]"/>
      <dgm:spPr/>
      <dgm:t>
        <a:bodyPr/>
        <a:lstStyle/>
        <a:p>
          <a:r>
            <a:rPr lang="en-GB" dirty="0" smtClean="0">
              <a:latin typeface="Arial" panose="020B0604020202020204" pitchFamily="34" charset="0"/>
              <a:cs typeface="Arial" panose="020B0604020202020204" pitchFamily="34" charset="0"/>
            </a:rPr>
            <a:t>Support delivery of funded interventions</a:t>
          </a:r>
          <a:endParaRPr lang="en-GB" dirty="0">
            <a:latin typeface="Arial" panose="020B0604020202020204" pitchFamily="34" charset="0"/>
            <a:cs typeface="Arial" panose="020B0604020202020204" pitchFamily="34" charset="0"/>
          </a:endParaRPr>
        </a:p>
      </dgm:t>
    </dgm:pt>
    <dgm:pt modelId="{7FFB774B-ACB7-458F-8A2F-ED40E5208C64}" type="parTrans" cxnId="{4F2D6A99-88E0-4EA4-9361-7A17400A1A4F}">
      <dgm:prSet/>
      <dgm:spPr/>
      <dgm:t>
        <a:bodyPr/>
        <a:lstStyle/>
        <a:p>
          <a:endParaRPr lang="en-GB"/>
        </a:p>
      </dgm:t>
    </dgm:pt>
    <dgm:pt modelId="{50E51CB9-5EC2-467C-8C72-448C43C4BAB8}" type="sibTrans" cxnId="{4F2D6A99-88E0-4EA4-9361-7A17400A1A4F}">
      <dgm:prSet/>
      <dgm:spPr/>
      <dgm:t>
        <a:bodyPr/>
        <a:lstStyle/>
        <a:p>
          <a:endParaRPr lang="en-GB"/>
        </a:p>
      </dgm:t>
    </dgm:pt>
    <dgm:pt modelId="{FC7A2B8D-FF41-40D7-8EE0-ED4CB8C9327C}">
      <dgm:prSet phldrT="[Text]"/>
      <dgm:spPr/>
      <dgm:t>
        <a:bodyPr/>
        <a:lstStyle/>
        <a:p>
          <a:r>
            <a:rPr lang="en-GB" dirty="0" smtClean="0">
              <a:latin typeface="Arial" panose="020B0604020202020204" pitchFamily="34" charset="0"/>
              <a:cs typeface="Arial" panose="020B0604020202020204" pitchFamily="34" charset="0"/>
            </a:rPr>
            <a:t>Understand root causes of violence – key focus on wider vulnerability</a:t>
          </a:r>
          <a:endParaRPr lang="en-GB" dirty="0">
            <a:latin typeface="Arial" panose="020B0604020202020204" pitchFamily="34" charset="0"/>
            <a:cs typeface="Arial" panose="020B0604020202020204" pitchFamily="34" charset="0"/>
          </a:endParaRPr>
        </a:p>
      </dgm:t>
    </dgm:pt>
    <dgm:pt modelId="{E9DC59C5-B497-4801-8434-A98A943ADC87}" type="parTrans" cxnId="{83D90165-EB71-4768-A4D1-14D911FCE957}">
      <dgm:prSet/>
      <dgm:spPr/>
      <dgm:t>
        <a:bodyPr/>
        <a:lstStyle/>
        <a:p>
          <a:endParaRPr lang="en-GB"/>
        </a:p>
      </dgm:t>
    </dgm:pt>
    <dgm:pt modelId="{2A3D41FF-118D-4DFD-ABBD-2C586F26CC8E}" type="sibTrans" cxnId="{83D90165-EB71-4768-A4D1-14D911FCE957}">
      <dgm:prSet/>
      <dgm:spPr/>
      <dgm:t>
        <a:bodyPr/>
        <a:lstStyle/>
        <a:p>
          <a:endParaRPr lang="en-GB"/>
        </a:p>
      </dgm:t>
    </dgm:pt>
    <dgm:pt modelId="{C6495D4C-1AA6-4442-86FC-6DB4778EFB1F}" type="pres">
      <dgm:prSet presAssocID="{52C8C944-8DE9-408D-B080-0165FA25777F}" presName="Name0" presStyleCnt="0">
        <dgm:presLayoutVars>
          <dgm:chMax val="1"/>
          <dgm:dir/>
          <dgm:animLvl val="ctr"/>
          <dgm:resizeHandles val="exact"/>
        </dgm:presLayoutVars>
      </dgm:prSet>
      <dgm:spPr/>
      <dgm:t>
        <a:bodyPr/>
        <a:lstStyle/>
        <a:p>
          <a:endParaRPr lang="en-GB"/>
        </a:p>
      </dgm:t>
    </dgm:pt>
    <dgm:pt modelId="{EE94274D-6C1A-4A2A-BEB9-7D28442C750E}" type="pres">
      <dgm:prSet presAssocID="{A4E2A162-AFDD-48FE-9524-6C7E92A2465C}" presName="centerShape" presStyleLbl="node0" presStyleIdx="0" presStyleCnt="1"/>
      <dgm:spPr/>
      <dgm:t>
        <a:bodyPr/>
        <a:lstStyle/>
        <a:p>
          <a:endParaRPr lang="en-GB"/>
        </a:p>
      </dgm:t>
    </dgm:pt>
    <dgm:pt modelId="{CDB7CBCB-E8E9-41A3-ADAE-D1ECCAFAA7AC}" type="pres">
      <dgm:prSet presAssocID="{AF87D296-83A5-46B6-821A-132A789331D2}" presName="node" presStyleLbl="node1" presStyleIdx="0" presStyleCnt="4" custScaleX="121032" custScaleY="112657">
        <dgm:presLayoutVars>
          <dgm:bulletEnabled val="1"/>
        </dgm:presLayoutVars>
      </dgm:prSet>
      <dgm:spPr/>
      <dgm:t>
        <a:bodyPr/>
        <a:lstStyle/>
        <a:p>
          <a:endParaRPr lang="en-GB"/>
        </a:p>
      </dgm:t>
    </dgm:pt>
    <dgm:pt modelId="{092CAFCC-B833-4C2E-A8A4-42CCF3A9B9C8}" type="pres">
      <dgm:prSet presAssocID="{AF87D296-83A5-46B6-821A-132A789331D2}" presName="dummy" presStyleCnt="0"/>
      <dgm:spPr/>
    </dgm:pt>
    <dgm:pt modelId="{331155C1-5F6D-4DC6-A9E3-91EBD5B21923}" type="pres">
      <dgm:prSet presAssocID="{CAF6536B-AD77-4012-85A1-82434BE0AFBA}" presName="sibTrans" presStyleLbl="sibTrans2D1" presStyleIdx="0" presStyleCnt="4"/>
      <dgm:spPr/>
      <dgm:t>
        <a:bodyPr/>
        <a:lstStyle/>
        <a:p>
          <a:endParaRPr lang="en-GB"/>
        </a:p>
      </dgm:t>
    </dgm:pt>
    <dgm:pt modelId="{FE3F7D49-363A-4F3D-99BD-B2041285AFEE}" type="pres">
      <dgm:prSet presAssocID="{500A94F4-4D0F-4353-9074-41CD7A518CF6}" presName="node" presStyleLbl="node1" presStyleIdx="1" presStyleCnt="4" custScaleX="121032" custScaleY="112657">
        <dgm:presLayoutVars>
          <dgm:bulletEnabled val="1"/>
        </dgm:presLayoutVars>
      </dgm:prSet>
      <dgm:spPr/>
      <dgm:t>
        <a:bodyPr/>
        <a:lstStyle/>
        <a:p>
          <a:endParaRPr lang="en-GB"/>
        </a:p>
      </dgm:t>
    </dgm:pt>
    <dgm:pt modelId="{A4E18D46-EE6C-4355-8433-6A69D9C3AAF8}" type="pres">
      <dgm:prSet presAssocID="{500A94F4-4D0F-4353-9074-41CD7A518CF6}" presName="dummy" presStyleCnt="0"/>
      <dgm:spPr/>
    </dgm:pt>
    <dgm:pt modelId="{5D5CA227-9A0B-43E3-B37F-A3E68FE78FAD}" type="pres">
      <dgm:prSet presAssocID="{4F354EA6-1968-4EAF-86FD-35FFF9ED2A65}" presName="sibTrans" presStyleLbl="sibTrans2D1" presStyleIdx="1" presStyleCnt="4"/>
      <dgm:spPr/>
      <dgm:t>
        <a:bodyPr/>
        <a:lstStyle/>
        <a:p>
          <a:endParaRPr lang="en-GB"/>
        </a:p>
      </dgm:t>
    </dgm:pt>
    <dgm:pt modelId="{A06B6D7F-4F57-4933-8D36-C543F2529E89}" type="pres">
      <dgm:prSet presAssocID="{13BAA535-F684-4796-B04B-A5CCE21108E0}" presName="node" presStyleLbl="node1" presStyleIdx="2" presStyleCnt="4" custScaleX="121032" custScaleY="112657">
        <dgm:presLayoutVars>
          <dgm:bulletEnabled val="1"/>
        </dgm:presLayoutVars>
      </dgm:prSet>
      <dgm:spPr/>
      <dgm:t>
        <a:bodyPr/>
        <a:lstStyle/>
        <a:p>
          <a:endParaRPr lang="en-GB"/>
        </a:p>
      </dgm:t>
    </dgm:pt>
    <dgm:pt modelId="{78A56D2D-E7F9-457E-9E54-4AB5586A06DC}" type="pres">
      <dgm:prSet presAssocID="{13BAA535-F684-4796-B04B-A5CCE21108E0}" presName="dummy" presStyleCnt="0"/>
      <dgm:spPr/>
    </dgm:pt>
    <dgm:pt modelId="{D7681116-3B9E-4263-866D-A43C83F4B4BD}" type="pres">
      <dgm:prSet presAssocID="{50E51CB9-5EC2-467C-8C72-448C43C4BAB8}" presName="sibTrans" presStyleLbl="sibTrans2D1" presStyleIdx="2" presStyleCnt="4"/>
      <dgm:spPr/>
      <dgm:t>
        <a:bodyPr/>
        <a:lstStyle/>
        <a:p>
          <a:endParaRPr lang="en-GB"/>
        </a:p>
      </dgm:t>
    </dgm:pt>
    <dgm:pt modelId="{DA0361AF-125B-46F4-A22D-596584E3E91F}" type="pres">
      <dgm:prSet presAssocID="{FC7A2B8D-FF41-40D7-8EE0-ED4CB8C9327C}" presName="node" presStyleLbl="node1" presStyleIdx="3" presStyleCnt="4" custScaleX="121001" custScaleY="112679">
        <dgm:presLayoutVars>
          <dgm:bulletEnabled val="1"/>
        </dgm:presLayoutVars>
      </dgm:prSet>
      <dgm:spPr/>
      <dgm:t>
        <a:bodyPr/>
        <a:lstStyle/>
        <a:p>
          <a:endParaRPr lang="en-GB"/>
        </a:p>
      </dgm:t>
    </dgm:pt>
    <dgm:pt modelId="{DF75DBDE-EA35-4E92-9F8E-8087535D9DF1}" type="pres">
      <dgm:prSet presAssocID="{FC7A2B8D-FF41-40D7-8EE0-ED4CB8C9327C}" presName="dummy" presStyleCnt="0"/>
      <dgm:spPr/>
    </dgm:pt>
    <dgm:pt modelId="{D45E8B87-11E0-454D-950C-2594D5F2FEBB}" type="pres">
      <dgm:prSet presAssocID="{2A3D41FF-118D-4DFD-ABBD-2C586F26CC8E}" presName="sibTrans" presStyleLbl="sibTrans2D1" presStyleIdx="3" presStyleCnt="4"/>
      <dgm:spPr/>
      <dgm:t>
        <a:bodyPr/>
        <a:lstStyle/>
        <a:p>
          <a:endParaRPr lang="en-GB"/>
        </a:p>
      </dgm:t>
    </dgm:pt>
  </dgm:ptLst>
  <dgm:cxnLst>
    <dgm:cxn modelId="{4269D29F-0F9F-45B3-92EA-E7D66ABD91FE}" type="presOf" srcId="{FC7A2B8D-FF41-40D7-8EE0-ED4CB8C9327C}" destId="{DA0361AF-125B-46F4-A22D-596584E3E91F}" srcOrd="0" destOrd="0" presId="urn:microsoft.com/office/officeart/2005/8/layout/radial6"/>
    <dgm:cxn modelId="{4F2D6A99-88E0-4EA4-9361-7A17400A1A4F}" srcId="{A4E2A162-AFDD-48FE-9524-6C7E92A2465C}" destId="{13BAA535-F684-4796-B04B-A5CCE21108E0}" srcOrd="2" destOrd="0" parTransId="{7FFB774B-ACB7-458F-8A2F-ED40E5208C64}" sibTransId="{50E51CB9-5EC2-467C-8C72-448C43C4BAB8}"/>
    <dgm:cxn modelId="{51ED00D2-7068-49C5-A525-33F9DBB6A971}" srcId="{A4E2A162-AFDD-48FE-9524-6C7E92A2465C}" destId="{AF87D296-83A5-46B6-821A-132A789331D2}" srcOrd="0" destOrd="0" parTransId="{CA653A9B-C0E2-4F58-AB46-0E315C3A5629}" sibTransId="{CAF6536B-AD77-4012-85A1-82434BE0AFBA}"/>
    <dgm:cxn modelId="{CD1F55CD-1625-41A1-A354-7D0F6A5A8E3B}" type="presOf" srcId="{50E51CB9-5EC2-467C-8C72-448C43C4BAB8}" destId="{D7681116-3B9E-4263-866D-A43C83F4B4BD}" srcOrd="0" destOrd="0" presId="urn:microsoft.com/office/officeart/2005/8/layout/radial6"/>
    <dgm:cxn modelId="{06410FCB-FC95-4E44-B138-F1B85616EF36}" type="presOf" srcId="{2A3D41FF-118D-4DFD-ABBD-2C586F26CC8E}" destId="{D45E8B87-11E0-454D-950C-2594D5F2FEBB}" srcOrd="0" destOrd="0" presId="urn:microsoft.com/office/officeart/2005/8/layout/radial6"/>
    <dgm:cxn modelId="{E25BD6A2-C105-46DB-9620-10D3602B12C2}" type="presOf" srcId="{13BAA535-F684-4796-B04B-A5CCE21108E0}" destId="{A06B6D7F-4F57-4933-8D36-C543F2529E89}" srcOrd="0" destOrd="0" presId="urn:microsoft.com/office/officeart/2005/8/layout/radial6"/>
    <dgm:cxn modelId="{BE2AFF91-A6A4-408F-8244-B8746EF61A0F}" type="presOf" srcId="{4F354EA6-1968-4EAF-86FD-35FFF9ED2A65}" destId="{5D5CA227-9A0B-43E3-B37F-A3E68FE78FAD}" srcOrd="0" destOrd="0" presId="urn:microsoft.com/office/officeart/2005/8/layout/radial6"/>
    <dgm:cxn modelId="{6D3566CC-842C-4E2B-8D0F-F5A7D2F4E306}" type="presOf" srcId="{500A94F4-4D0F-4353-9074-41CD7A518CF6}" destId="{FE3F7D49-363A-4F3D-99BD-B2041285AFEE}" srcOrd="0" destOrd="0" presId="urn:microsoft.com/office/officeart/2005/8/layout/radial6"/>
    <dgm:cxn modelId="{AE61FCDB-3694-4661-9D7B-7C78014ACA57}" type="presOf" srcId="{A4E2A162-AFDD-48FE-9524-6C7E92A2465C}" destId="{EE94274D-6C1A-4A2A-BEB9-7D28442C750E}" srcOrd="0" destOrd="0" presId="urn:microsoft.com/office/officeart/2005/8/layout/radial6"/>
    <dgm:cxn modelId="{A363D574-038F-4B61-A835-03A2A423777B}" type="presOf" srcId="{52C8C944-8DE9-408D-B080-0165FA25777F}" destId="{C6495D4C-1AA6-4442-86FC-6DB4778EFB1F}" srcOrd="0" destOrd="0" presId="urn:microsoft.com/office/officeart/2005/8/layout/radial6"/>
    <dgm:cxn modelId="{83D90165-EB71-4768-A4D1-14D911FCE957}" srcId="{A4E2A162-AFDD-48FE-9524-6C7E92A2465C}" destId="{FC7A2B8D-FF41-40D7-8EE0-ED4CB8C9327C}" srcOrd="3" destOrd="0" parTransId="{E9DC59C5-B497-4801-8434-A98A943ADC87}" sibTransId="{2A3D41FF-118D-4DFD-ABBD-2C586F26CC8E}"/>
    <dgm:cxn modelId="{4A5D8CA2-BFB5-4586-A289-E39187C40598}" type="presOf" srcId="{CAF6536B-AD77-4012-85A1-82434BE0AFBA}" destId="{331155C1-5F6D-4DC6-A9E3-91EBD5B21923}" srcOrd="0" destOrd="0" presId="urn:microsoft.com/office/officeart/2005/8/layout/radial6"/>
    <dgm:cxn modelId="{C292649B-6FB1-4B5F-869C-4CEBFE3B9ABB}" srcId="{52C8C944-8DE9-408D-B080-0165FA25777F}" destId="{A4E2A162-AFDD-48FE-9524-6C7E92A2465C}" srcOrd="0" destOrd="0" parTransId="{C707628C-8B66-428F-96F8-CE35582D0D3E}" sibTransId="{1289602D-DEE5-4C92-BFE9-131701DCAE77}"/>
    <dgm:cxn modelId="{66CD202E-E23C-41FD-AC7F-AD7D1163D2AB}" type="presOf" srcId="{AF87D296-83A5-46B6-821A-132A789331D2}" destId="{CDB7CBCB-E8E9-41A3-ADAE-D1ECCAFAA7AC}" srcOrd="0" destOrd="0" presId="urn:microsoft.com/office/officeart/2005/8/layout/radial6"/>
    <dgm:cxn modelId="{893D86C5-7509-49BB-BF7C-55EABF73C1F9}" srcId="{A4E2A162-AFDD-48FE-9524-6C7E92A2465C}" destId="{500A94F4-4D0F-4353-9074-41CD7A518CF6}" srcOrd="1" destOrd="0" parTransId="{B8C3C746-3B08-4EBF-9F77-E570F7E1F49A}" sibTransId="{4F354EA6-1968-4EAF-86FD-35FFF9ED2A65}"/>
    <dgm:cxn modelId="{6BC97191-9754-42E7-8254-63B1CAFF109D}" type="presParOf" srcId="{C6495D4C-1AA6-4442-86FC-6DB4778EFB1F}" destId="{EE94274D-6C1A-4A2A-BEB9-7D28442C750E}" srcOrd="0" destOrd="0" presId="urn:microsoft.com/office/officeart/2005/8/layout/radial6"/>
    <dgm:cxn modelId="{9EB7A44C-CB0D-4275-B7E9-40E4AAB0E260}" type="presParOf" srcId="{C6495D4C-1AA6-4442-86FC-6DB4778EFB1F}" destId="{CDB7CBCB-E8E9-41A3-ADAE-D1ECCAFAA7AC}" srcOrd="1" destOrd="0" presId="urn:microsoft.com/office/officeart/2005/8/layout/radial6"/>
    <dgm:cxn modelId="{F290003D-6290-46C5-A613-7681D4A30CDC}" type="presParOf" srcId="{C6495D4C-1AA6-4442-86FC-6DB4778EFB1F}" destId="{092CAFCC-B833-4C2E-A8A4-42CCF3A9B9C8}" srcOrd="2" destOrd="0" presId="urn:microsoft.com/office/officeart/2005/8/layout/radial6"/>
    <dgm:cxn modelId="{5956A05E-4913-40EF-A750-823E732018BF}" type="presParOf" srcId="{C6495D4C-1AA6-4442-86FC-6DB4778EFB1F}" destId="{331155C1-5F6D-4DC6-A9E3-91EBD5B21923}" srcOrd="3" destOrd="0" presId="urn:microsoft.com/office/officeart/2005/8/layout/radial6"/>
    <dgm:cxn modelId="{79DEE990-2AD1-4EF1-9E36-60EDF692658A}" type="presParOf" srcId="{C6495D4C-1AA6-4442-86FC-6DB4778EFB1F}" destId="{FE3F7D49-363A-4F3D-99BD-B2041285AFEE}" srcOrd="4" destOrd="0" presId="urn:microsoft.com/office/officeart/2005/8/layout/radial6"/>
    <dgm:cxn modelId="{980773C2-F716-494E-A551-06D3D7C5F3DA}" type="presParOf" srcId="{C6495D4C-1AA6-4442-86FC-6DB4778EFB1F}" destId="{A4E18D46-EE6C-4355-8433-6A69D9C3AAF8}" srcOrd="5" destOrd="0" presId="urn:microsoft.com/office/officeart/2005/8/layout/radial6"/>
    <dgm:cxn modelId="{3CA6039D-8DEE-4F54-BFDD-1FF09ECA9FA9}" type="presParOf" srcId="{C6495D4C-1AA6-4442-86FC-6DB4778EFB1F}" destId="{5D5CA227-9A0B-43E3-B37F-A3E68FE78FAD}" srcOrd="6" destOrd="0" presId="urn:microsoft.com/office/officeart/2005/8/layout/radial6"/>
    <dgm:cxn modelId="{4532F41F-A0D8-4E10-883D-AAEAD7FD22C6}" type="presParOf" srcId="{C6495D4C-1AA6-4442-86FC-6DB4778EFB1F}" destId="{A06B6D7F-4F57-4933-8D36-C543F2529E89}" srcOrd="7" destOrd="0" presId="urn:microsoft.com/office/officeart/2005/8/layout/radial6"/>
    <dgm:cxn modelId="{97B7E5D4-EE17-4649-8A80-D5014F7A3C12}" type="presParOf" srcId="{C6495D4C-1AA6-4442-86FC-6DB4778EFB1F}" destId="{78A56D2D-E7F9-457E-9E54-4AB5586A06DC}" srcOrd="8" destOrd="0" presId="urn:microsoft.com/office/officeart/2005/8/layout/radial6"/>
    <dgm:cxn modelId="{AE6E7CC8-A09C-44B2-9B01-9CA95F422463}" type="presParOf" srcId="{C6495D4C-1AA6-4442-86FC-6DB4778EFB1F}" destId="{D7681116-3B9E-4263-866D-A43C83F4B4BD}" srcOrd="9" destOrd="0" presId="urn:microsoft.com/office/officeart/2005/8/layout/radial6"/>
    <dgm:cxn modelId="{A8DCB8E9-5729-4B32-A1DE-CB37569141B0}" type="presParOf" srcId="{C6495D4C-1AA6-4442-86FC-6DB4778EFB1F}" destId="{DA0361AF-125B-46F4-A22D-596584E3E91F}" srcOrd="10" destOrd="0" presId="urn:microsoft.com/office/officeart/2005/8/layout/radial6"/>
    <dgm:cxn modelId="{0017CD3A-E41F-4A1D-9EF9-155069B9A301}" type="presParOf" srcId="{C6495D4C-1AA6-4442-86FC-6DB4778EFB1F}" destId="{DF75DBDE-EA35-4E92-9F8E-8087535D9DF1}" srcOrd="11" destOrd="0" presId="urn:microsoft.com/office/officeart/2005/8/layout/radial6"/>
    <dgm:cxn modelId="{401B1E9A-9D9D-4038-9C82-8A7030E2DECC}" type="presParOf" srcId="{C6495D4C-1AA6-4442-86FC-6DB4778EFB1F}" destId="{D45E8B87-11E0-454D-950C-2594D5F2FEBB}"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72A9F51-63CB-4095-B7FA-F1E7BAED2FD1}" type="doc">
      <dgm:prSet loTypeId="urn:microsoft.com/office/officeart/2005/8/layout/radial6" loCatId="cycle" qsTypeId="urn:microsoft.com/office/officeart/2005/8/quickstyle/simple1" qsCatId="simple" csTypeId="urn:microsoft.com/office/officeart/2005/8/colors/accent5_2" csCatId="accent5" phldr="1"/>
      <dgm:spPr/>
      <dgm:t>
        <a:bodyPr/>
        <a:lstStyle/>
        <a:p>
          <a:endParaRPr lang="en-GB"/>
        </a:p>
      </dgm:t>
    </dgm:pt>
    <dgm:pt modelId="{4076194A-7892-49EA-A227-F32E11903D87}">
      <dgm:prSet phldrT="[Text]"/>
      <dgm:spPr/>
      <dgm:t>
        <a:bodyPr/>
        <a:lstStyle/>
        <a:p>
          <a:r>
            <a:rPr lang="en-GB" dirty="0" smtClean="0"/>
            <a:t>Problem Profile</a:t>
          </a:r>
          <a:endParaRPr lang="en-GB" dirty="0"/>
        </a:p>
      </dgm:t>
    </dgm:pt>
    <dgm:pt modelId="{BF535571-4529-4DA0-A595-9F4FF2733466}" type="parTrans" cxnId="{CDD569B2-C4A1-4917-B4EF-2D290A66166D}">
      <dgm:prSet/>
      <dgm:spPr/>
      <dgm:t>
        <a:bodyPr/>
        <a:lstStyle/>
        <a:p>
          <a:endParaRPr lang="en-GB"/>
        </a:p>
      </dgm:t>
    </dgm:pt>
    <dgm:pt modelId="{B0467F60-4471-4B4C-B690-675131437B0E}" type="sibTrans" cxnId="{CDD569B2-C4A1-4917-B4EF-2D290A66166D}">
      <dgm:prSet/>
      <dgm:spPr/>
      <dgm:t>
        <a:bodyPr/>
        <a:lstStyle/>
        <a:p>
          <a:endParaRPr lang="en-GB"/>
        </a:p>
      </dgm:t>
    </dgm:pt>
    <dgm:pt modelId="{43E99D62-2A8C-423E-BACC-87D82F4FF5BB}">
      <dgm:prSet phldrT="[Text]"/>
      <dgm:spPr/>
      <dgm:t>
        <a:bodyPr/>
        <a:lstStyle/>
        <a:p>
          <a:r>
            <a:rPr lang="en-GB" dirty="0" smtClean="0"/>
            <a:t>Analysis of data &amp; wider literature	</a:t>
          </a:r>
          <a:endParaRPr lang="en-GB" dirty="0"/>
        </a:p>
      </dgm:t>
    </dgm:pt>
    <dgm:pt modelId="{9B336662-89BC-4897-8578-DAA3204341B6}" type="parTrans" cxnId="{A6A9B20B-959E-423E-AB97-27FF7324A518}">
      <dgm:prSet/>
      <dgm:spPr/>
      <dgm:t>
        <a:bodyPr/>
        <a:lstStyle/>
        <a:p>
          <a:endParaRPr lang="en-GB"/>
        </a:p>
      </dgm:t>
    </dgm:pt>
    <dgm:pt modelId="{53347ADC-0319-498F-955C-5463C1FAD4F2}" type="sibTrans" cxnId="{A6A9B20B-959E-423E-AB97-27FF7324A518}">
      <dgm:prSet/>
      <dgm:spPr/>
      <dgm:t>
        <a:bodyPr/>
        <a:lstStyle/>
        <a:p>
          <a:endParaRPr lang="en-GB"/>
        </a:p>
      </dgm:t>
    </dgm:pt>
    <dgm:pt modelId="{14DCD582-FB2A-4879-B017-3BA21847A27C}">
      <dgm:prSet phldrT="[Text]"/>
      <dgm:spPr/>
      <dgm:t>
        <a:bodyPr/>
        <a:lstStyle/>
        <a:p>
          <a:r>
            <a:rPr lang="en-GB" dirty="0" smtClean="0"/>
            <a:t>Identify the major causes of vulnerability across Northumbria</a:t>
          </a:r>
          <a:endParaRPr lang="en-GB" dirty="0"/>
        </a:p>
      </dgm:t>
    </dgm:pt>
    <dgm:pt modelId="{E370464F-EF96-4DB0-869E-3E26EC91A34D}" type="parTrans" cxnId="{B84572AF-3BAD-4F47-A6E3-B1B6EC699E9A}">
      <dgm:prSet/>
      <dgm:spPr/>
      <dgm:t>
        <a:bodyPr/>
        <a:lstStyle/>
        <a:p>
          <a:endParaRPr lang="en-GB"/>
        </a:p>
      </dgm:t>
    </dgm:pt>
    <dgm:pt modelId="{3A1DE714-9EB0-47F8-99C0-CAF4F22B1950}" type="sibTrans" cxnId="{B84572AF-3BAD-4F47-A6E3-B1B6EC699E9A}">
      <dgm:prSet/>
      <dgm:spPr/>
      <dgm:t>
        <a:bodyPr/>
        <a:lstStyle/>
        <a:p>
          <a:endParaRPr lang="en-GB"/>
        </a:p>
      </dgm:t>
    </dgm:pt>
    <dgm:pt modelId="{E9FD1D7A-E601-469B-A77C-2BB50A573D88}">
      <dgm:prSet phldrT="[Text]"/>
      <dgm:spPr/>
      <dgm:t>
        <a:bodyPr/>
        <a:lstStyle/>
        <a:p>
          <a:r>
            <a:rPr lang="en-GB" dirty="0" smtClean="0"/>
            <a:t>Take stock of additional thematic analysis</a:t>
          </a:r>
          <a:endParaRPr lang="en-GB" dirty="0"/>
        </a:p>
      </dgm:t>
    </dgm:pt>
    <dgm:pt modelId="{669053CB-A810-4011-8F5C-C5A2EA28BDF5}" type="parTrans" cxnId="{F24F768D-DFF0-421D-9FC5-0456FC23852A}">
      <dgm:prSet/>
      <dgm:spPr/>
      <dgm:t>
        <a:bodyPr/>
        <a:lstStyle/>
        <a:p>
          <a:endParaRPr lang="en-GB"/>
        </a:p>
      </dgm:t>
    </dgm:pt>
    <dgm:pt modelId="{8C317D5D-23FF-432F-B9BA-FBE6D601921D}" type="sibTrans" cxnId="{F24F768D-DFF0-421D-9FC5-0456FC23852A}">
      <dgm:prSet/>
      <dgm:spPr/>
      <dgm:t>
        <a:bodyPr/>
        <a:lstStyle/>
        <a:p>
          <a:endParaRPr lang="en-GB"/>
        </a:p>
      </dgm:t>
    </dgm:pt>
    <dgm:pt modelId="{333B44BF-CA10-4761-B026-9AE7152E49FA}">
      <dgm:prSet phldrT="[Text]"/>
      <dgm:spPr/>
      <dgm:t>
        <a:bodyPr/>
        <a:lstStyle/>
        <a:p>
          <a:r>
            <a:rPr lang="en-GB" dirty="0" smtClean="0"/>
            <a:t>Outline causes and drivers of serious violence in Northumbria</a:t>
          </a:r>
          <a:endParaRPr lang="en-GB" dirty="0"/>
        </a:p>
      </dgm:t>
    </dgm:pt>
    <dgm:pt modelId="{C4BBF185-F890-4623-93F8-65222216C067}" type="parTrans" cxnId="{7D1866EB-1848-4A1C-8A1F-BB49B4A345A2}">
      <dgm:prSet/>
      <dgm:spPr/>
      <dgm:t>
        <a:bodyPr/>
        <a:lstStyle/>
        <a:p>
          <a:endParaRPr lang="en-GB"/>
        </a:p>
      </dgm:t>
    </dgm:pt>
    <dgm:pt modelId="{6D844846-F31F-42DD-A211-FF991BF7BF2C}" type="sibTrans" cxnId="{7D1866EB-1848-4A1C-8A1F-BB49B4A345A2}">
      <dgm:prSet/>
      <dgm:spPr/>
      <dgm:t>
        <a:bodyPr/>
        <a:lstStyle/>
        <a:p>
          <a:endParaRPr lang="en-GB"/>
        </a:p>
      </dgm:t>
    </dgm:pt>
    <dgm:pt modelId="{280036B1-844A-43C5-A627-F80A76BFCC88}" type="pres">
      <dgm:prSet presAssocID="{F72A9F51-63CB-4095-B7FA-F1E7BAED2FD1}" presName="Name0" presStyleCnt="0">
        <dgm:presLayoutVars>
          <dgm:chMax val="1"/>
          <dgm:dir/>
          <dgm:animLvl val="ctr"/>
          <dgm:resizeHandles val="exact"/>
        </dgm:presLayoutVars>
      </dgm:prSet>
      <dgm:spPr/>
      <dgm:t>
        <a:bodyPr/>
        <a:lstStyle/>
        <a:p>
          <a:endParaRPr lang="en-GB"/>
        </a:p>
      </dgm:t>
    </dgm:pt>
    <dgm:pt modelId="{4F243925-0274-4C66-AE57-13CD00B3804B}" type="pres">
      <dgm:prSet presAssocID="{4076194A-7892-49EA-A227-F32E11903D87}" presName="centerShape" presStyleLbl="node0" presStyleIdx="0" presStyleCnt="1"/>
      <dgm:spPr/>
      <dgm:t>
        <a:bodyPr/>
        <a:lstStyle/>
        <a:p>
          <a:endParaRPr lang="en-GB"/>
        </a:p>
      </dgm:t>
    </dgm:pt>
    <dgm:pt modelId="{352C7E2F-BCFC-4FC3-99EC-44962F649C88}" type="pres">
      <dgm:prSet presAssocID="{43E99D62-2A8C-423E-BACC-87D82F4FF5BB}" presName="node" presStyleLbl="node1" presStyleIdx="0" presStyleCnt="4" custScaleX="111813" custScaleY="110018">
        <dgm:presLayoutVars>
          <dgm:bulletEnabled val="1"/>
        </dgm:presLayoutVars>
      </dgm:prSet>
      <dgm:spPr/>
      <dgm:t>
        <a:bodyPr/>
        <a:lstStyle/>
        <a:p>
          <a:endParaRPr lang="en-GB"/>
        </a:p>
      </dgm:t>
    </dgm:pt>
    <dgm:pt modelId="{67AE3490-FE3D-4B57-905A-D4D9CAEEA28E}" type="pres">
      <dgm:prSet presAssocID="{43E99D62-2A8C-423E-BACC-87D82F4FF5BB}" presName="dummy" presStyleCnt="0"/>
      <dgm:spPr/>
    </dgm:pt>
    <dgm:pt modelId="{830F51F9-3F15-4CD9-8715-FFFD9016C0A9}" type="pres">
      <dgm:prSet presAssocID="{53347ADC-0319-498F-955C-5463C1FAD4F2}" presName="sibTrans" presStyleLbl="sibTrans2D1" presStyleIdx="0" presStyleCnt="4"/>
      <dgm:spPr/>
      <dgm:t>
        <a:bodyPr/>
        <a:lstStyle/>
        <a:p>
          <a:endParaRPr lang="en-GB"/>
        </a:p>
      </dgm:t>
    </dgm:pt>
    <dgm:pt modelId="{B5856148-9747-45CE-89AD-22F69CFAB1B5}" type="pres">
      <dgm:prSet presAssocID="{14DCD582-FB2A-4879-B017-3BA21847A27C}" presName="node" presStyleLbl="node1" presStyleIdx="1" presStyleCnt="4" custScaleX="111813" custScaleY="110018">
        <dgm:presLayoutVars>
          <dgm:bulletEnabled val="1"/>
        </dgm:presLayoutVars>
      </dgm:prSet>
      <dgm:spPr/>
      <dgm:t>
        <a:bodyPr/>
        <a:lstStyle/>
        <a:p>
          <a:endParaRPr lang="en-GB"/>
        </a:p>
      </dgm:t>
    </dgm:pt>
    <dgm:pt modelId="{6E43A7A2-0A9D-4ADF-9499-F14CE7877917}" type="pres">
      <dgm:prSet presAssocID="{14DCD582-FB2A-4879-B017-3BA21847A27C}" presName="dummy" presStyleCnt="0"/>
      <dgm:spPr/>
    </dgm:pt>
    <dgm:pt modelId="{A2E976AE-17C7-4A74-AE07-1FB145612BAE}" type="pres">
      <dgm:prSet presAssocID="{3A1DE714-9EB0-47F8-99C0-CAF4F22B1950}" presName="sibTrans" presStyleLbl="sibTrans2D1" presStyleIdx="1" presStyleCnt="4"/>
      <dgm:spPr/>
      <dgm:t>
        <a:bodyPr/>
        <a:lstStyle/>
        <a:p>
          <a:endParaRPr lang="en-GB"/>
        </a:p>
      </dgm:t>
    </dgm:pt>
    <dgm:pt modelId="{B3C806E1-27B0-4FC4-8A21-26E00DD0866B}" type="pres">
      <dgm:prSet presAssocID="{E9FD1D7A-E601-469B-A77C-2BB50A573D88}" presName="node" presStyleLbl="node1" presStyleIdx="2" presStyleCnt="4" custScaleX="111813" custScaleY="110018">
        <dgm:presLayoutVars>
          <dgm:bulletEnabled val="1"/>
        </dgm:presLayoutVars>
      </dgm:prSet>
      <dgm:spPr/>
      <dgm:t>
        <a:bodyPr/>
        <a:lstStyle/>
        <a:p>
          <a:endParaRPr lang="en-GB"/>
        </a:p>
      </dgm:t>
    </dgm:pt>
    <dgm:pt modelId="{ACBF99CC-CBE8-45F4-9F8F-8A4651E7085A}" type="pres">
      <dgm:prSet presAssocID="{E9FD1D7A-E601-469B-A77C-2BB50A573D88}" presName="dummy" presStyleCnt="0"/>
      <dgm:spPr/>
    </dgm:pt>
    <dgm:pt modelId="{0A315A64-A394-4CB2-9C43-B1808D59FBA2}" type="pres">
      <dgm:prSet presAssocID="{8C317D5D-23FF-432F-B9BA-FBE6D601921D}" presName="sibTrans" presStyleLbl="sibTrans2D1" presStyleIdx="2" presStyleCnt="4"/>
      <dgm:spPr/>
      <dgm:t>
        <a:bodyPr/>
        <a:lstStyle/>
        <a:p>
          <a:endParaRPr lang="en-GB"/>
        </a:p>
      </dgm:t>
    </dgm:pt>
    <dgm:pt modelId="{479B3F30-4236-4D75-99C4-3BD482FDF937}" type="pres">
      <dgm:prSet presAssocID="{333B44BF-CA10-4761-B026-9AE7152E49FA}" presName="node" presStyleLbl="node1" presStyleIdx="3" presStyleCnt="4" custScaleX="111797" custScaleY="110030">
        <dgm:presLayoutVars>
          <dgm:bulletEnabled val="1"/>
        </dgm:presLayoutVars>
      </dgm:prSet>
      <dgm:spPr/>
      <dgm:t>
        <a:bodyPr/>
        <a:lstStyle/>
        <a:p>
          <a:endParaRPr lang="en-GB"/>
        </a:p>
      </dgm:t>
    </dgm:pt>
    <dgm:pt modelId="{CAA27865-C8CC-430B-8821-D931874F905D}" type="pres">
      <dgm:prSet presAssocID="{333B44BF-CA10-4761-B026-9AE7152E49FA}" presName="dummy" presStyleCnt="0"/>
      <dgm:spPr/>
    </dgm:pt>
    <dgm:pt modelId="{13580D7A-8317-424B-BBF2-C839C72BF1F9}" type="pres">
      <dgm:prSet presAssocID="{6D844846-F31F-42DD-A211-FF991BF7BF2C}" presName="sibTrans" presStyleLbl="sibTrans2D1" presStyleIdx="3" presStyleCnt="4"/>
      <dgm:spPr/>
      <dgm:t>
        <a:bodyPr/>
        <a:lstStyle/>
        <a:p>
          <a:endParaRPr lang="en-GB"/>
        </a:p>
      </dgm:t>
    </dgm:pt>
  </dgm:ptLst>
  <dgm:cxnLst>
    <dgm:cxn modelId="{4BD99BAB-558D-406F-B370-3B6190C107C4}" type="presOf" srcId="{3A1DE714-9EB0-47F8-99C0-CAF4F22B1950}" destId="{A2E976AE-17C7-4A74-AE07-1FB145612BAE}" srcOrd="0" destOrd="0" presId="urn:microsoft.com/office/officeart/2005/8/layout/radial6"/>
    <dgm:cxn modelId="{FCEA8714-A1D6-42D2-A8EB-EC2166E954FA}" type="presOf" srcId="{6D844846-F31F-42DD-A211-FF991BF7BF2C}" destId="{13580D7A-8317-424B-BBF2-C839C72BF1F9}" srcOrd="0" destOrd="0" presId="urn:microsoft.com/office/officeart/2005/8/layout/radial6"/>
    <dgm:cxn modelId="{F24F768D-DFF0-421D-9FC5-0456FC23852A}" srcId="{4076194A-7892-49EA-A227-F32E11903D87}" destId="{E9FD1D7A-E601-469B-A77C-2BB50A573D88}" srcOrd="2" destOrd="0" parTransId="{669053CB-A810-4011-8F5C-C5A2EA28BDF5}" sibTransId="{8C317D5D-23FF-432F-B9BA-FBE6D601921D}"/>
    <dgm:cxn modelId="{B97B058F-0019-4113-BBA0-9BB1C3BE1517}" type="presOf" srcId="{53347ADC-0319-498F-955C-5463C1FAD4F2}" destId="{830F51F9-3F15-4CD9-8715-FFFD9016C0A9}" srcOrd="0" destOrd="0" presId="urn:microsoft.com/office/officeart/2005/8/layout/radial6"/>
    <dgm:cxn modelId="{815B312E-F5DE-4FBE-90B6-E52D8C8C7FF5}" type="presOf" srcId="{14DCD582-FB2A-4879-B017-3BA21847A27C}" destId="{B5856148-9747-45CE-89AD-22F69CFAB1B5}" srcOrd="0" destOrd="0" presId="urn:microsoft.com/office/officeart/2005/8/layout/radial6"/>
    <dgm:cxn modelId="{A1E0C4A0-9969-4D32-BB48-BCCA239CA36E}" type="presOf" srcId="{E9FD1D7A-E601-469B-A77C-2BB50A573D88}" destId="{B3C806E1-27B0-4FC4-8A21-26E00DD0866B}" srcOrd="0" destOrd="0" presId="urn:microsoft.com/office/officeart/2005/8/layout/radial6"/>
    <dgm:cxn modelId="{30A107D0-0EFF-4A0A-82F3-0FDA7B6BA4E3}" type="presOf" srcId="{F72A9F51-63CB-4095-B7FA-F1E7BAED2FD1}" destId="{280036B1-844A-43C5-A627-F80A76BFCC88}" srcOrd="0" destOrd="0" presId="urn:microsoft.com/office/officeart/2005/8/layout/radial6"/>
    <dgm:cxn modelId="{1C37F609-8523-4AD8-B33B-9F349A4E2F6A}" type="presOf" srcId="{4076194A-7892-49EA-A227-F32E11903D87}" destId="{4F243925-0274-4C66-AE57-13CD00B3804B}" srcOrd="0" destOrd="0" presId="urn:microsoft.com/office/officeart/2005/8/layout/radial6"/>
    <dgm:cxn modelId="{7D1866EB-1848-4A1C-8A1F-BB49B4A345A2}" srcId="{4076194A-7892-49EA-A227-F32E11903D87}" destId="{333B44BF-CA10-4761-B026-9AE7152E49FA}" srcOrd="3" destOrd="0" parTransId="{C4BBF185-F890-4623-93F8-65222216C067}" sibTransId="{6D844846-F31F-42DD-A211-FF991BF7BF2C}"/>
    <dgm:cxn modelId="{47704725-91DD-4448-8E7A-174ACF00FBB8}" type="presOf" srcId="{8C317D5D-23FF-432F-B9BA-FBE6D601921D}" destId="{0A315A64-A394-4CB2-9C43-B1808D59FBA2}" srcOrd="0" destOrd="0" presId="urn:microsoft.com/office/officeart/2005/8/layout/radial6"/>
    <dgm:cxn modelId="{A6A9B20B-959E-423E-AB97-27FF7324A518}" srcId="{4076194A-7892-49EA-A227-F32E11903D87}" destId="{43E99D62-2A8C-423E-BACC-87D82F4FF5BB}" srcOrd="0" destOrd="0" parTransId="{9B336662-89BC-4897-8578-DAA3204341B6}" sibTransId="{53347ADC-0319-498F-955C-5463C1FAD4F2}"/>
    <dgm:cxn modelId="{CDD569B2-C4A1-4917-B4EF-2D290A66166D}" srcId="{F72A9F51-63CB-4095-B7FA-F1E7BAED2FD1}" destId="{4076194A-7892-49EA-A227-F32E11903D87}" srcOrd="0" destOrd="0" parTransId="{BF535571-4529-4DA0-A595-9F4FF2733466}" sibTransId="{B0467F60-4471-4B4C-B690-675131437B0E}"/>
    <dgm:cxn modelId="{04267AA4-B308-4D70-B327-21EA23233B3D}" type="presOf" srcId="{333B44BF-CA10-4761-B026-9AE7152E49FA}" destId="{479B3F30-4236-4D75-99C4-3BD482FDF937}" srcOrd="0" destOrd="0" presId="urn:microsoft.com/office/officeart/2005/8/layout/radial6"/>
    <dgm:cxn modelId="{D754BBA4-A147-4A59-A05F-8847A3AF0E36}" type="presOf" srcId="{43E99D62-2A8C-423E-BACC-87D82F4FF5BB}" destId="{352C7E2F-BCFC-4FC3-99EC-44962F649C88}" srcOrd="0" destOrd="0" presId="urn:microsoft.com/office/officeart/2005/8/layout/radial6"/>
    <dgm:cxn modelId="{B84572AF-3BAD-4F47-A6E3-B1B6EC699E9A}" srcId="{4076194A-7892-49EA-A227-F32E11903D87}" destId="{14DCD582-FB2A-4879-B017-3BA21847A27C}" srcOrd="1" destOrd="0" parTransId="{E370464F-EF96-4DB0-869E-3E26EC91A34D}" sibTransId="{3A1DE714-9EB0-47F8-99C0-CAF4F22B1950}"/>
    <dgm:cxn modelId="{59DEEFC7-0F2A-43B1-9B2B-DBE3AFC51E20}" type="presParOf" srcId="{280036B1-844A-43C5-A627-F80A76BFCC88}" destId="{4F243925-0274-4C66-AE57-13CD00B3804B}" srcOrd="0" destOrd="0" presId="urn:microsoft.com/office/officeart/2005/8/layout/radial6"/>
    <dgm:cxn modelId="{87CC8793-CEA2-45E5-AB51-CCDAFBE13B5C}" type="presParOf" srcId="{280036B1-844A-43C5-A627-F80A76BFCC88}" destId="{352C7E2F-BCFC-4FC3-99EC-44962F649C88}" srcOrd="1" destOrd="0" presId="urn:microsoft.com/office/officeart/2005/8/layout/radial6"/>
    <dgm:cxn modelId="{51D62CE9-41D7-4E54-8DF4-F2F4BACC21C6}" type="presParOf" srcId="{280036B1-844A-43C5-A627-F80A76BFCC88}" destId="{67AE3490-FE3D-4B57-905A-D4D9CAEEA28E}" srcOrd="2" destOrd="0" presId="urn:microsoft.com/office/officeart/2005/8/layout/radial6"/>
    <dgm:cxn modelId="{C02C33EC-C81B-421C-A69E-7A6864BD47F3}" type="presParOf" srcId="{280036B1-844A-43C5-A627-F80A76BFCC88}" destId="{830F51F9-3F15-4CD9-8715-FFFD9016C0A9}" srcOrd="3" destOrd="0" presId="urn:microsoft.com/office/officeart/2005/8/layout/radial6"/>
    <dgm:cxn modelId="{23937F76-F2ED-4403-9A45-435DC1B715E4}" type="presParOf" srcId="{280036B1-844A-43C5-A627-F80A76BFCC88}" destId="{B5856148-9747-45CE-89AD-22F69CFAB1B5}" srcOrd="4" destOrd="0" presId="urn:microsoft.com/office/officeart/2005/8/layout/radial6"/>
    <dgm:cxn modelId="{914295E2-E202-45C3-8717-F1B6269494D3}" type="presParOf" srcId="{280036B1-844A-43C5-A627-F80A76BFCC88}" destId="{6E43A7A2-0A9D-4ADF-9499-F14CE7877917}" srcOrd="5" destOrd="0" presId="urn:microsoft.com/office/officeart/2005/8/layout/radial6"/>
    <dgm:cxn modelId="{854895BE-6AF6-40D1-8A6B-E3F7312242D0}" type="presParOf" srcId="{280036B1-844A-43C5-A627-F80A76BFCC88}" destId="{A2E976AE-17C7-4A74-AE07-1FB145612BAE}" srcOrd="6" destOrd="0" presId="urn:microsoft.com/office/officeart/2005/8/layout/radial6"/>
    <dgm:cxn modelId="{9DCA174D-345F-4BEB-A47C-F09A4E575FC9}" type="presParOf" srcId="{280036B1-844A-43C5-A627-F80A76BFCC88}" destId="{B3C806E1-27B0-4FC4-8A21-26E00DD0866B}" srcOrd="7" destOrd="0" presId="urn:microsoft.com/office/officeart/2005/8/layout/radial6"/>
    <dgm:cxn modelId="{3A3F5AD8-03D0-476F-B229-6E3A03AD4CA5}" type="presParOf" srcId="{280036B1-844A-43C5-A627-F80A76BFCC88}" destId="{ACBF99CC-CBE8-45F4-9F8F-8A4651E7085A}" srcOrd="8" destOrd="0" presId="urn:microsoft.com/office/officeart/2005/8/layout/radial6"/>
    <dgm:cxn modelId="{7A827F22-A06D-4961-934B-0905AD672997}" type="presParOf" srcId="{280036B1-844A-43C5-A627-F80A76BFCC88}" destId="{0A315A64-A394-4CB2-9C43-B1808D59FBA2}" srcOrd="9" destOrd="0" presId="urn:microsoft.com/office/officeart/2005/8/layout/radial6"/>
    <dgm:cxn modelId="{5A7DFF12-1473-4944-9821-494320DAC49C}" type="presParOf" srcId="{280036B1-844A-43C5-A627-F80A76BFCC88}" destId="{479B3F30-4236-4D75-99C4-3BD482FDF937}" srcOrd="10" destOrd="0" presId="urn:microsoft.com/office/officeart/2005/8/layout/radial6"/>
    <dgm:cxn modelId="{73FC4D02-2DDE-4F68-B06E-56DAC06EF688}" type="presParOf" srcId="{280036B1-844A-43C5-A627-F80A76BFCC88}" destId="{CAA27865-C8CC-430B-8821-D931874F905D}" srcOrd="11" destOrd="0" presId="urn:microsoft.com/office/officeart/2005/8/layout/radial6"/>
    <dgm:cxn modelId="{776F378C-8395-434A-8D07-8A8BEA96D5D6}" type="presParOf" srcId="{280036B1-844A-43C5-A627-F80A76BFCC88}" destId="{13580D7A-8317-424B-BBF2-C839C72BF1F9}"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AB3029-BBE8-421A-90E6-F1307B95F0A1}" type="doc">
      <dgm:prSet loTypeId="urn:microsoft.com/office/officeart/2005/8/layout/matrix1" loCatId="matrix" qsTypeId="urn:microsoft.com/office/officeart/2005/8/quickstyle/simple1" qsCatId="simple" csTypeId="urn:microsoft.com/office/officeart/2005/8/colors/accent5_2" csCatId="accent5" phldr="1"/>
      <dgm:spPr/>
      <dgm:t>
        <a:bodyPr/>
        <a:lstStyle/>
        <a:p>
          <a:endParaRPr lang="en-GB"/>
        </a:p>
      </dgm:t>
    </dgm:pt>
    <dgm:pt modelId="{2E9C6B62-E6A0-4251-B1AE-FD440A453065}">
      <dgm:prSet phldrT="[Text]"/>
      <dgm:spPr/>
      <dgm:t>
        <a:bodyPr/>
        <a:lstStyle/>
        <a:p>
          <a:r>
            <a:rPr lang="en-GB" dirty="0" smtClean="0">
              <a:solidFill>
                <a:schemeClr val="bg1"/>
              </a:solidFill>
              <a:latin typeface="Gotham Bold" panose="02000803030000020004" pitchFamily="2" charset="0"/>
            </a:rPr>
            <a:t>Interventions</a:t>
          </a:r>
          <a:endParaRPr lang="en-GB" dirty="0">
            <a:solidFill>
              <a:schemeClr val="bg1"/>
            </a:solidFill>
            <a:latin typeface="Gotham Bold" panose="02000803030000020004" pitchFamily="2" charset="0"/>
          </a:endParaRPr>
        </a:p>
      </dgm:t>
    </dgm:pt>
    <dgm:pt modelId="{F1DCE8D2-A1FB-423D-BEF2-E24DBBD8492B}" type="parTrans" cxnId="{7B3B2BA9-CAF6-439A-AC36-846EEDB467FE}">
      <dgm:prSet/>
      <dgm:spPr/>
      <dgm:t>
        <a:bodyPr/>
        <a:lstStyle/>
        <a:p>
          <a:endParaRPr lang="en-GB"/>
        </a:p>
      </dgm:t>
    </dgm:pt>
    <dgm:pt modelId="{4B25679E-8BF9-4191-B9E0-CF32D7F7B23C}" type="sibTrans" cxnId="{7B3B2BA9-CAF6-439A-AC36-846EEDB467FE}">
      <dgm:prSet/>
      <dgm:spPr/>
      <dgm:t>
        <a:bodyPr/>
        <a:lstStyle/>
        <a:p>
          <a:endParaRPr lang="en-GB"/>
        </a:p>
      </dgm:t>
    </dgm:pt>
    <dgm:pt modelId="{5675E7BE-1535-4CAB-BD82-B0279F13203B}">
      <dgm:prSet phldrT="[Text]"/>
      <dgm:spPr/>
      <dgm:t>
        <a:bodyPr/>
        <a:lstStyle/>
        <a:p>
          <a:pPr algn="ctr"/>
          <a:r>
            <a:rPr lang="en-GB" dirty="0" smtClean="0">
              <a:latin typeface="Gotham Bold" panose="02000803030000020004" pitchFamily="2" charset="0"/>
            </a:rPr>
            <a:t>Early Intervention</a:t>
          </a:r>
          <a:endParaRPr lang="en-GB" dirty="0">
            <a:latin typeface="Gotham Bold" panose="02000803030000020004" pitchFamily="2" charset="0"/>
          </a:endParaRPr>
        </a:p>
      </dgm:t>
    </dgm:pt>
    <dgm:pt modelId="{03B86CBE-672B-42A0-B84A-6BCA27F0E8D9}" type="parTrans" cxnId="{E56D7940-A698-4761-B96C-015EC9A3DB77}">
      <dgm:prSet/>
      <dgm:spPr/>
      <dgm:t>
        <a:bodyPr/>
        <a:lstStyle/>
        <a:p>
          <a:endParaRPr lang="en-GB"/>
        </a:p>
      </dgm:t>
    </dgm:pt>
    <dgm:pt modelId="{71447EE6-644B-4537-9E91-AB754ADD83B3}" type="sibTrans" cxnId="{E56D7940-A698-4761-B96C-015EC9A3DB77}">
      <dgm:prSet/>
      <dgm:spPr/>
      <dgm:t>
        <a:bodyPr/>
        <a:lstStyle/>
        <a:p>
          <a:endParaRPr lang="en-GB"/>
        </a:p>
      </dgm:t>
    </dgm:pt>
    <dgm:pt modelId="{AB48C00F-48D2-46BC-9CAC-A1A561D4CF97}">
      <dgm:prSet phldrT="[Text]"/>
      <dgm:spPr/>
      <dgm:t>
        <a:bodyPr/>
        <a:lstStyle/>
        <a:p>
          <a:r>
            <a:rPr lang="en-GB" dirty="0" smtClean="0">
              <a:latin typeface="Gotham Bold" panose="02000803030000020004" pitchFamily="2" charset="0"/>
            </a:rPr>
            <a:t>Youth Diversion</a:t>
          </a:r>
          <a:endParaRPr lang="en-GB" dirty="0">
            <a:latin typeface="Gotham Bold" panose="02000803030000020004" pitchFamily="2" charset="0"/>
          </a:endParaRPr>
        </a:p>
      </dgm:t>
    </dgm:pt>
    <dgm:pt modelId="{E5A5044A-F98A-4CCD-9C24-7AB1B6E87EA2}" type="parTrans" cxnId="{577A07AD-22C5-4A87-BC4F-389FAAA3F70E}">
      <dgm:prSet/>
      <dgm:spPr/>
      <dgm:t>
        <a:bodyPr/>
        <a:lstStyle/>
        <a:p>
          <a:endParaRPr lang="en-GB"/>
        </a:p>
      </dgm:t>
    </dgm:pt>
    <dgm:pt modelId="{8EBFFBFC-9DCB-4218-BB63-0BDE69A25414}" type="sibTrans" cxnId="{577A07AD-22C5-4A87-BC4F-389FAAA3F70E}">
      <dgm:prSet/>
      <dgm:spPr/>
      <dgm:t>
        <a:bodyPr/>
        <a:lstStyle/>
        <a:p>
          <a:endParaRPr lang="en-GB"/>
        </a:p>
      </dgm:t>
    </dgm:pt>
    <dgm:pt modelId="{1F65C1AA-0A93-4CD9-B2C4-5496013C034C}">
      <dgm:prSet phldrT="[Text]"/>
      <dgm:spPr/>
      <dgm:t>
        <a:bodyPr/>
        <a:lstStyle/>
        <a:p>
          <a:r>
            <a:rPr lang="en-GB" dirty="0" smtClean="0">
              <a:latin typeface="Gotham Bold" panose="02000803030000020004" pitchFamily="2" charset="0"/>
            </a:rPr>
            <a:t>Drugs, Alcohol &amp; Homelessness</a:t>
          </a:r>
          <a:endParaRPr lang="en-GB" dirty="0">
            <a:latin typeface="Gotham Bold" panose="02000803030000020004" pitchFamily="2" charset="0"/>
          </a:endParaRPr>
        </a:p>
      </dgm:t>
    </dgm:pt>
    <dgm:pt modelId="{F4C6D07B-A9CB-4521-85DE-13BE2C2379C7}" type="parTrans" cxnId="{4B436CE4-0F28-489B-8681-8B20E62C1899}">
      <dgm:prSet/>
      <dgm:spPr/>
      <dgm:t>
        <a:bodyPr/>
        <a:lstStyle/>
        <a:p>
          <a:endParaRPr lang="en-GB"/>
        </a:p>
      </dgm:t>
    </dgm:pt>
    <dgm:pt modelId="{F0D60D2C-5AA0-4630-AD2A-C882186372D0}" type="sibTrans" cxnId="{4B436CE4-0F28-489B-8681-8B20E62C1899}">
      <dgm:prSet/>
      <dgm:spPr/>
      <dgm:t>
        <a:bodyPr/>
        <a:lstStyle/>
        <a:p>
          <a:endParaRPr lang="en-GB"/>
        </a:p>
      </dgm:t>
    </dgm:pt>
    <dgm:pt modelId="{EC201FC8-60CC-4FA2-B57F-820CE3A1E4D4}">
      <dgm:prSet phldrT="[Text]"/>
      <dgm:spPr/>
      <dgm:t>
        <a:bodyPr/>
        <a:lstStyle/>
        <a:p>
          <a:r>
            <a:rPr lang="en-GB" dirty="0" smtClean="0">
              <a:latin typeface="Gotham Bold" panose="02000803030000020004" pitchFamily="2" charset="0"/>
            </a:rPr>
            <a:t>Mental Health</a:t>
          </a:r>
          <a:endParaRPr lang="en-GB" dirty="0">
            <a:latin typeface="Gotham Bold" panose="02000803030000020004" pitchFamily="2" charset="0"/>
          </a:endParaRPr>
        </a:p>
      </dgm:t>
    </dgm:pt>
    <dgm:pt modelId="{4B1CA183-B9BB-4553-A2C7-94B550C9CB4E}" type="parTrans" cxnId="{3C12EA6D-B9D1-4684-96D9-6BB1A7E45453}">
      <dgm:prSet/>
      <dgm:spPr/>
      <dgm:t>
        <a:bodyPr/>
        <a:lstStyle/>
        <a:p>
          <a:endParaRPr lang="en-GB"/>
        </a:p>
      </dgm:t>
    </dgm:pt>
    <dgm:pt modelId="{B13F60AA-C5B9-4C92-AD5C-FD59C2D13FF1}" type="sibTrans" cxnId="{3C12EA6D-B9D1-4684-96D9-6BB1A7E45453}">
      <dgm:prSet/>
      <dgm:spPr/>
      <dgm:t>
        <a:bodyPr/>
        <a:lstStyle/>
        <a:p>
          <a:endParaRPr lang="en-GB"/>
        </a:p>
      </dgm:t>
    </dgm:pt>
    <dgm:pt modelId="{A1BFC068-4660-47F0-AD48-FCA6E918C8C4}" type="pres">
      <dgm:prSet presAssocID="{76AB3029-BBE8-421A-90E6-F1307B95F0A1}" presName="diagram" presStyleCnt="0">
        <dgm:presLayoutVars>
          <dgm:chMax val="1"/>
          <dgm:dir/>
          <dgm:animLvl val="ctr"/>
          <dgm:resizeHandles val="exact"/>
        </dgm:presLayoutVars>
      </dgm:prSet>
      <dgm:spPr/>
      <dgm:t>
        <a:bodyPr/>
        <a:lstStyle/>
        <a:p>
          <a:endParaRPr lang="en-GB"/>
        </a:p>
      </dgm:t>
    </dgm:pt>
    <dgm:pt modelId="{AC17A115-2EB7-4966-A9AE-DAC0D1E969C1}" type="pres">
      <dgm:prSet presAssocID="{76AB3029-BBE8-421A-90E6-F1307B95F0A1}" presName="matrix" presStyleCnt="0"/>
      <dgm:spPr/>
    </dgm:pt>
    <dgm:pt modelId="{96F424B3-5CD7-4F1E-9618-9B347A1DE694}" type="pres">
      <dgm:prSet presAssocID="{76AB3029-BBE8-421A-90E6-F1307B95F0A1}" presName="tile1" presStyleLbl="node1" presStyleIdx="0" presStyleCnt="4"/>
      <dgm:spPr/>
      <dgm:t>
        <a:bodyPr/>
        <a:lstStyle/>
        <a:p>
          <a:endParaRPr lang="en-GB"/>
        </a:p>
      </dgm:t>
    </dgm:pt>
    <dgm:pt modelId="{7B65BB54-E842-4E12-A873-27FE72AF91E5}" type="pres">
      <dgm:prSet presAssocID="{76AB3029-BBE8-421A-90E6-F1307B95F0A1}" presName="tile1text" presStyleLbl="node1" presStyleIdx="0" presStyleCnt="4">
        <dgm:presLayoutVars>
          <dgm:chMax val="0"/>
          <dgm:chPref val="0"/>
          <dgm:bulletEnabled val="1"/>
        </dgm:presLayoutVars>
      </dgm:prSet>
      <dgm:spPr/>
      <dgm:t>
        <a:bodyPr/>
        <a:lstStyle/>
        <a:p>
          <a:endParaRPr lang="en-GB"/>
        </a:p>
      </dgm:t>
    </dgm:pt>
    <dgm:pt modelId="{4F86E436-BEE1-46A7-8264-BC6714C6252B}" type="pres">
      <dgm:prSet presAssocID="{76AB3029-BBE8-421A-90E6-F1307B95F0A1}" presName="tile2" presStyleLbl="node1" presStyleIdx="1" presStyleCnt="4" custLinFactNeighborX="18726" custLinFactNeighborY="-4823"/>
      <dgm:spPr/>
      <dgm:t>
        <a:bodyPr/>
        <a:lstStyle/>
        <a:p>
          <a:endParaRPr lang="en-GB"/>
        </a:p>
      </dgm:t>
    </dgm:pt>
    <dgm:pt modelId="{48D6E114-F192-4122-B8AF-230BF0975C12}" type="pres">
      <dgm:prSet presAssocID="{76AB3029-BBE8-421A-90E6-F1307B95F0A1}" presName="tile2text" presStyleLbl="node1" presStyleIdx="1" presStyleCnt="4">
        <dgm:presLayoutVars>
          <dgm:chMax val="0"/>
          <dgm:chPref val="0"/>
          <dgm:bulletEnabled val="1"/>
        </dgm:presLayoutVars>
      </dgm:prSet>
      <dgm:spPr/>
      <dgm:t>
        <a:bodyPr/>
        <a:lstStyle/>
        <a:p>
          <a:endParaRPr lang="en-GB"/>
        </a:p>
      </dgm:t>
    </dgm:pt>
    <dgm:pt modelId="{96AC5CEA-76BB-4B03-A442-1341684A41ED}" type="pres">
      <dgm:prSet presAssocID="{76AB3029-BBE8-421A-90E6-F1307B95F0A1}" presName="tile3" presStyleLbl="node1" presStyleIdx="2" presStyleCnt="4"/>
      <dgm:spPr/>
      <dgm:t>
        <a:bodyPr/>
        <a:lstStyle/>
        <a:p>
          <a:endParaRPr lang="en-GB"/>
        </a:p>
      </dgm:t>
    </dgm:pt>
    <dgm:pt modelId="{776DA409-1D36-4001-BBF4-58D7E714172C}" type="pres">
      <dgm:prSet presAssocID="{76AB3029-BBE8-421A-90E6-F1307B95F0A1}" presName="tile3text" presStyleLbl="node1" presStyleIdx="2" presStyleCnt="4">
        <dgm:presLayoutVars>
          <dgm:chMax val="0"/>
          <dgm:chPref val="0"/>
          <dgm:bulletEnabled val="1"/>
        </dgm:presLayoutVars>
      </dgm:prSet>
      <dgm:spPr/>
      <dgm:t>
        <a:bodyPr/>
        <a:lstStyle/>
        <a:p>
          <a:endParaRPr lang="en-GB"/>
        </a:p>
      </dgm:t>
    </dgm:pt>
    <dgm:pt modelId="{A62411F6-95A8-4C35-9299-D422DF3A9D1B}" type="pres">
      <dgm:prSet presAssocID="{76AB3029-BBE8-421A-90E6-F1307B95F0A1}" presName="tile4" presStyleLbl="node1" presStyleIdx="3" presStyleCnt="4"/>
      <dgm:spPr/>
      <dgm:t>
        <a:bodyPr/>
        <a:lstStyle/>
        <a:p>
          <a:endParaRPr lang="en-GB"/>
        </a:p>
      </dgm:t>
    </dgm:pt>
    <dgm:pt modelId="{B5AD2AB1-ECD3-4FA5-ACD8-CED8C6B7ECBB}" type="pres">
      <dgm:prSet presAssocID="{76AB3029-BBE8-421A-90E6-F1307B95F0A1}" presName="tile4text" presStyleLbl="node1" presStyleIdx="3" presStyleCnt="4">
        <dgm:presLayoutVars>
          <dgm:chMax val="0"/>
          <dgm:chPref val="0"/>
          <dgm:bulletEnabled val="1"/>
        </dgm:presLayoutVars>
      </dgm:prSet>
      <dgm:spPr/>
      <dgm:t>
        <a:bodyPr/>
        <a:lstStyle/>
        <a:p>
          <a:endParaRPr lang="en-GB"/>
        </a:p>
      </dgm:t>
    </dgm:pt>
    <dgm:pt modelId="{071B97ED-97D2-4B33-A347-F25E8F17CC5E}" type="pres">
      <dgm:prSet presAssocID="{76AB3029-BBE8-421A-90E6-F1307B95F0A1}" presName="centerTile" presStyleLbl="fgShp" presStyleIdx="0" presStyleCnt="1" custScaleX="119413" custScaleY="96475">
        <dgm:presLayoutVars>
          <dgm:chMax val="0"/>
          <dgm:chPref val="0"/>
        </dgm:presLayoutVars>
      </dgm:prSet>
      <dgm:spPr/>
      <dgm:t>
        <a:bodyPr/>
        <a:lstStyle/>
        <a:p>
          <a:endParaRPr lang="en-GB"/>
        </a:p>
      </dgm:t>
    </dgm:pt>
  </dgm:ptLst>
  <dgm:cxnLst>
    <dgm:cxn modelId="{3C12EA6D-B9D1-4684-96D9-6BB1A7E45453}" srcId="{2E9C6B62-E6A0-4251-B1AE-FD440A453065}" destId="{EC201FC8-60CC-4FA2-B57F-820CE3A1E4D4}" srcOrd="3" destOrd="0" parTransId="{4B1CA183-B9BB-4553-A2C7-94B550C9CB4E}" sibTransId="{B13F60AA-C5B9-4C92-AD5C-FD59C2D13FF1}"/>
    <dgm:cxn modelId="{7D9056AD-98A1-460E-8C55-2C574CCC9CE4}" type="presOf" srcId="{1F65C1AA-0A93-4CD9-B2C4-5496013C034C}" destId="{96AC5CEA-76BB-4B03-A442-1341684A41ED}" srcOrd="0" destOrd="0" presId="urn:microsoft.com/office/officeart/2005/8/layout/matrix1"/>
    <dgm:cxn modelId="{D2A0AB3B-D45B-48B6-B2FF-C210E58E1D49}" type="presOf" srcId="{EC201FC8-60CC-4FA2-B57F-820CE3A1E4D4}" destId="{B5AD2AB1-ECD3-4FA5-ACD8-CED8C6B7ECBB}" srcOrd="1" destOrd="0" presId="urn:microsoft.com/office/officeart/2005/8/layout/matrix1"/>
    <dgm:cxn modelId="{DE37905E-90D3-4B70-B995-B5BECECFF1DD}" type="presOf" srcId="{1F65C1AA-0A93-4CD9-B2C4-5496013C034C}" destId="{776DA409-1D36-4001-BBF4-58D7E714172C}" srcOrd="1" destOrd="0" presId="urn:microsoft.com/office/officeart/2005/8/layout/matrix1"/>
    <dgm:cxn modelId="{E56D7940-A698-4761-B96C-015EC9A3DB77}" srcId="{2E9C6B62-E6A0-4251-B1AE-FD440A453065}" destId="{5675E7BE-1535-4CAB-BD82-B0279F13203B}" srcOrd="0" destOrd="0" parTransId="{03B86CBE-672B-42A0-B84A-6BCA27F0E8D9}" sibTransId="{71447EE6-644B-4537-9E91-AB754ADD83B3}"/>
    <dgm:cxn modelId="{7B3B2BA9-CAF6-439A-AC36-846EEDB467FE}" srcId="{76AB3029-BBE8-421A-90E6-F1307B95F0A1}" destId="{2E9C6B62-E6A0-4251-B1AE-FD440A453065}" srcOrd="0" destOrd="0" parTransId="{F1DCE8D2-A1FB-423D-BEF2-E24DBBD8492B}" sibTransId="{4B25679E-8BF9-4191-B9E0-CF32D7F7B23C}"/>
    <dgm:cxn modelId="{EF2B8054-9AEA-437F-8DBC-D06F061806B6}" type="presOf" srcId="{2E9C6B62-E6A0-4251-B1AE-FD440A453065}" destId="{071B97ED-97D2-4B33-A347-F25E8F17CC5E}" srcOrd="0" destOrd="0" presId="urn:microsoft.com/office/officeart/2005/8/layout/matrix1"/>
    <dgm:cxn modelId="{4B436CE4-0F28-489B-8681-8B20E62C1899}" srcId="{2E9C6B62-E6A0-4251-B1AE-FD440A453065}" destId="{1F65C1AA-0A93-4CD9-B2C4-5496013C034C}" srcOrd="2" destOrd="0" parTransId="{F4C6D07B-A9CB-4521-85DE-13BE2C2379C7}" sibTransId="{F0D60D2C-5AA0-4630-AD2A-C882186372D0}"/>
    <dgm:cxn modelId="{65C3A121-4F3F-459E-9411-AAD04B0E9AC0}" type="presOf" srcId="{5675E7BE-1535-4CAB-BD82-B0279F13203B}" destId="{7B65BB54-E842-4E12-A873-27FE72AF91E5}" srcOrd="1" destOrd="0" presId="urn:microsoft.com/office/officeart/2005/8/layout/matrix1"/>
    <dgm:cxn modelId="{05063114-1817-4DFF-8EE0-397AD815734C}" type="presOf" srcId="{AB48C00F-48D2-46BC-9CAC-A1A561D4CF97}" destId="{48D6E114-F192-4122-B8AF-230BF0975C12}" srcOrd="1" destOrd="0" presId="urn:microsoft.com/office/officeart/2005/8/layout/matrix1"/>
    <dgm:cxn modelId="{9FE041F2-44E0-4A8D-BA8A-FA91C9DF6035}" type="presOf" srcId="{EC201FC8-60CC-4FA2-B57F-820CE3A1E4D4}" destId="{A62411F6-95A8-4C35-9299-D422DF3A9D1B}" srcOrd="0" destOrd="0" presId="urn:microsoft.com/office/officeart/2005/8/layout/matrix1"/>
    <dgm:cxn modelId="{577A07AD-22C5-4A87-BC4F-389FAAA3F70E}" srcId="{2E9C6B62-E6A0-4251-B1AE-FD440A453065}" destId="{AB48C00F-48D2-46BC-9CAC-A1A561D4CF97}" srcOrd="1" destOrd="0" parTransId="{E5A5044A-F98A-4CCD-9C24-7AB1B6E87EA2}" sibTransId="{8EBFFBFC-9DCB-4218-BB63-0BDE69A25414}"/>
    <dgm:cxn modelId="{EC77F403-802C-47EE-8A87-7F6148AB023E}" type="presOf" srcId="{AB48C00F-48D2-46BC-9CAC-A1A561D4CF97}" destId="{4F86E436-BEE1-46A7-8264-BC6714C6252B}" srcOrd="0" destOrd="0" presId="urn:microsoft.com/office/officeart/2005/8/layout/matrix1"/>
    <dgm:cxn modelId="{9CCBC408-C015-4D35-B982-9D9908E85F4E}" type="presOf" srcId="{5675E7BE-1535-4CAB-BD82-B0279F13203B}" destId="{96F424B3-5CD7-4F1E-9618-9B347A1DE694}" srcOrd="0" destOrd="0" presId="urn:microsoft.com/office/officeart/2005/8/layout/matrix1"/>
    <dgm:cxn modelId="{C7CF2366-BEA8-4FAC-9C47-0D158A8B2662}" type="presOf" srcId="{76AB3029-BBE8-421A-90E6-F1307B95F0A1}" destId="{A1BFC068-4660-47F0-AD48-FCA6E918C8C4}" srcOrd="0" destOrd="0" presId="urn:microsoft.com/office/officeart/2005/8/layout/matrix1"/>
    <dgm:cxn modelId="{772F622D-4850-42B0-B0DF-4AF4FE6424BE}" type="presParOf" srcId="{A1BFC068-4660-47F0-AD48-FCA6E918C8C4}" destId="{AC17A115-2EB7-4966-A9AE-DAC0D1E969C1}" srcOrd="0" destOrd="0" presId="urn:microsoft.com/office/officeart/2005/8/layout/matrix1"/>
    <dgm:cxn modelId="{6E4A0065-7108-4EDC-9349-F5DB80B0789F}" type="presParOf" srcId="{AC17A115-2EB7-4966-A9AE-DAC0D1E969C1}" destId="{96F424B3-5CD7-4F1E-9618-9B347A1DE694}" srcOrd="0" destOrd="0" presId="urn:microsoft.com/office/officeart/2005/8/layout/matrix1"/>
    <dgm:cxn modelId="{192B4CED-5657-49A4-9027-D6DFF85DFF67}" type="presParOf" srcId="{AC17A115-2EB7-4966-A9AE-DAC0D1E969C1}" destId="{7B65BB54-E842-4E12-A873-27FE72AF91E5}" srcOrd="1" destOrd="0" presId="urn:microsoft.com/office/officeart/2005/8/layout/matrix1"/>
    <dgm:cxn modelId="{2F27F49F-6964-46BA-9DCA-459F79B29B69}" type="presParOf" srcId="{AC17A115-2EB7-4966-A9AE-DAC0D1E969C1}" destId="{4F86E436-BEE1-46A7-8264-BC6714C6252B}" srcOrd="2" destOrd="0" presId="urn:microsoft.com/office/officeart/2005/8/layout/matrix1"/>
    <dgm:cxn modelId="{4DE8FF05-E853-4626-A199-34DD378CB9D6}" type="presParOf" srcId="{AC17A115-2EB7-4966-A9AE-DAC0D1E969C1}" destId="{48D6E114-F192-4122-B8AF-230BF0975C12}" srcOrd="3" destOrd="0" presId="urn:microsoft.com/office/officeart/2005/8/layout/matrix1"/>
    <dgm:cxn modelId="{002F1488-A056-472F-8A94-48E68F86B537}" type="presParOf" srcId="{AC17A115-2EB7-4966-A9AE-DAC0D1E969C1}" destId="{96AC5CEA-76BB-4B03-A442-1341684A41ED}" srcOrd="4" destOrd="0" presId="urn:microsoft.com/office/officeart/2005/8/layout/matrix1"/>
    <dgm:cxn modelId="{E53D1BAB-3F6C-49E2-9CEA-8D219DF215C4}" type="presParOf" srcId="{AC17A115-2EB7-4966-A9AE-DAC0D1E969C1}" destId="{776DA409-1D36-4001-BBF4-58D7E714172C}" srcOrd="5" destOrd="0" presId="urn:microsoft.com/office/officeart/2005/8/layout/matrix1"/>
    <dgm:cxn modelId="{FFAF8963-968C-4CE2-A950-FE1A7D60D66D}" type="presParOf" srcId="{AC17A115-2EB7-4966-A9AE-DAC0D1E969C1}" destId="{A62411F6-95A8-4C35-9299-D422DF3A9D1B}" srcOrd="6" destOrd="0" presId="urn:microsoft.com/office/officeart/2005/8/layout/matrix1"/>
    <dgm:cxn modelId="{F5DF422A-6BBC-40D7-B501-25FC3FA66A98}" type="presParOf" srcId="{AC17A115-2EB7-4966-A9AE-DAC0D1E969C1}" destId="{B5AD2AB1-ECD3-4FA5-ACD8-CED8C6B7ECBB}" srcOrd="7" destOrd="0" presId="urn:microsoft.com/office/officeart/2005/8/layout/matrix1"/>
    <dgm:cxn modelId="{69D31170-9B6C-41B6-A637-8B4AEEB7F7FA}" type="presParOf" srcId="{A1BFC068-4660-47F0-AD48-FCA6E918C8C4}" destId="{071B97ED-97D2-4B33-A347-F25E8F17CC5E}" srcOrd="1" destOrd="0" presId="urn:microsoft.com/office/officeart/2005/8/layout/matrix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C451A-61F3-427B-B66E-0E2E05F3A2EF}" type="doc">
      <dgm:prSet loTypeId="urn:microsoft.com/office/officeart/2008/layout/HorizontalMultiLevelHierarchy" loCatId="hierarchy" qsTypeId="urn:microsoft.com/office/officeart/2005/8/quickstyle/simple1" qsCatId="simple" csTypeId="urn:microsoft.com/office/officeart/2005/8/colors/accent5_2" csCatId="accent5" phldr="1"/>
      <dgm:spPr/>
      <dgm:t>
        <a:bodyPr/>
        <a:lstStyle/>
        <a:p>
          <a:endParaRPr lang="en-GB"/>
        </a:p>
      </dgm:t>
    </dgm:pt>
    <dgm:pt modelId="{0BB801BB-2804-4A9E-B5CA-C09FAE74652E}">
      <dgm:prSet phldrT="[Text]" custT="1"/>
      <dgm:spPr/>
      <dgm:t>
        <a:bodyPr/>
        <a:lstStyle/>
        <a:p>
          <a:r>
            <a:rPr lang="en-GB" sz="3200" dirty="0" smtClean="0">
              <a:latin typeface="Gotham Bold" panose="02000803030000020004" pitchFamily="2" charset="0"/>
            </a:rPr>
            <a:t>Communications</a:t>
          </a:r>
          <a:endParaRPr lang="en-GB" sz="3200" dirty="0">
            <a:latin typeface="Gotham Bold" panose="02000803030000020004" pitchFamily="2" charset="0"/>
          </a:endParaRPr>
        </a:p>
      </dgm:t>
    </dgm:pt>
    <dgm:pt modelId="{E61D103C-12C2-41A1-9E68-026C11CF4D42}" type="parTrans" cxnId="{9695B86A-2DC2-4807-8610-9CE823ABC070}">
      <dgm:prSet/>
      <dgm:spPr/>
      <dgm:t>
        <a:bodyPr/>
        <a:lstStyle/>
        <a:p>
          <a:endParaRPr lang="en-GB"/>
        </a:p>
      </dgm:t>
    </dgm:pt>
    <dgm:pt modelId="{E5D66E23-31B7-42A1-BF4F-CFC950CFF1AF}" type="sibTrans" cxnId="{9695B86A-2DC2-4807-8610-9CE823ABC070}">
      <dgm:prSet/>
      <dgm:spPr/>
      <dgm:t>
        <a:bodyPr/>
        <a:lstStyle/>
        <a:p>
          <a:endParaRPr lang="en-GB"/>
        </a:p>
      </dgm:t>
    </dgm:pt>
    <dgm:pt modelId="{A02F9680-0AE0-41E8-91BD-5624A11E7D19}">
      <dgm:prSet phldrT="[Text]" custT="1"/>
      <dgm:spPr/>
      <dgm:t>
        <a:bodyPr/>
        <a:lstStyle/>
        <a:p>
          <a:r>
            <a:rPr lang="en-GB" sz="1800" dirty="0" smtClean="0">
              <a:latin typeface="Arial" panose="020B0604020202020204" pitchFamily="34" charset="0"/>
              <a:cs typeface="Arial" panose="020B0604020202020204" pitchFamily="34" charset="0"/>
            </a:rPr>
            <a:t>Engage</a:t>
          </a:r>
          <a:endParaRPr lang="en-GB" sz="1800" dirty="0">
            <a:latin typeface="Arial" panose="020B0604020202020204" pitchFamily="34" charset="0"/>
            <a:cs typeface="Arial" panose="020B0604020202020204" pitchFamily="34" charset="0"/>
          </a:endParaRPr>
        </a:p>
      </dgm:t>
    </dgm:pt>
    <dgm:pt modelId="{3AC9D1C6-64CF-4C92-BF95-E787466D6C62}" type="parTrans" cxnId="{6F30CA9B-012B-4AE5-A0B7-AD7BEB763B32}">
      <dgm:prSet/>
      <dgm:spPr/>
      <dgm:t>
        <a:bodyPr/>
        <a:lstStyle/>
        <a:p>
          <a:endParaRPr lang="en-GB"/>
        </a:p>
      </dgm:t>
    </dgm:pt>
    <dgm:pt modelId="{3A0CBF6F-F26D-4CEE-87DA-425C81206625}" type="sibTrans" cxnId="{6F30CA9B-012B-4AE5-A0B7-AD7BEB763B32}">
      <dgm:prSet/>
      <dgm:spPr/>
      <dgm:t>
        <a:bodyPr/>
        <a:lstStyle/>
        <a:p>
          <a:endParaRPr lang="en-GB"/>
        </a:p>
      </dgm:t>
    </dgm:pt>
    <dgm:pt modelId="{6C062B3B-09F3-435B-B4CD-529D8D83B467}">
      <dgm:prSet phldrT="[Text]" custT="1"/>
      <dgm:spPr/>
      <dgm:t>
        <a:bodyPr/>
        <a:lstStyle/>
        <a:p>
          <a:r>
            <a:rPr lang="en-GB" sz="1800" dirty="0" smtClean="0">
              <a:latin typeface="Arial" panose="020B0604020202020204" pitchFamily="34" charset="0"/>
              <a:cs typeface="Arial" panose="020B0604020202020204" pitchFamily="34" charset="0"/>
            </a:rPr>
            <a:t>Raise awareness</a:t>
          </a:r>
          <a:endParaRPr lang="en-GB" sz="1800" dirty="0">
            <a:latin typeface="Arial" panose="020B0604020202020204" pitchFamily="34" charset="0"/>
            <a:cs typeface="Arial" panose="020B0604020202020204" pitchFamily="34" charset="0"/>
          </a:endParaRPr>
        </a:p>
      </dgm:t>
    </dgm:pt>
    <dgm:pt modelId="{10161042-1ABC-4C14-A859-36C2B7365872}" type="parTrans" cxnId="{08C1D387-0AD5-44ED-A5BE-831AFF64339F}">
      <dgm:prSet/>
      <dgm:spPr/>
      <dgm:t>
        <a:bodyPr/>
        <a:lstStyle/>
        <a:p>
          <a:endParaRPr lang="en-GB"/>
        </a:p>
      </dgm:t>
    </dgm:pt>
    <dgm:pt modelId="{5B27278D-18DB-4ABC-8337-BECC5F98C4B2}" type="sibTrans" cxnId="{08C1D387-0AD5-44ED-A5BE-831AFF64339F}">
      <dgm:prSet/>
      <dgm:spPr/>
      <dgm:t>
        <a:bodyPr/>
        <a:lstStyle/>
        <a:p>
          <a:endParaRPr lang="en-GB"/>
        </a:p>
      </dgm:t>
    </dgm:pt>
    <dgm:pt modelId="{1048406A-94AA-40AA-A9AC-B224903975D1}">
      <dgm:prSet phldrT="[Text]" custT="1"/>
      <dgm:spPr/>
      <dgm:t>
        <a:bodyPr/>
        <a:lstStyle/>
        <a:p>
          <a:r>
            <a:rPr lang="en-GB" sz="1800" dirty="0" smtClean="0">
              <a:latin typeface="Arial" panose="020B0604020202020204" pitchFamily="34" charset="0"/>
              <a:cs typeface="Arial" panose="020B0604020202020204" pitchFamily="34" charset="0"/>
            </a:rPr>
            <a:t>Demonstrate evidence</a:t>
          </a:r>
          <a:endParaRPr lang="en-GB" sz="1800" dirty="0">
            <a:latin typeface="Arial" panose="020B0604020202020204" pitchFamily="34" charset="0"/>
            <a:cs typeface="Arial" panose="020B0604020202020204" pitchFamily="34" charset="0"/>
          </a:endParaRPr>
        </a:p>
      </dgm:t>
    </dgm:pt>
    <dgm:pt modelId="{2504CDA8-5AB5-4A4E-BAED-F639987A2882}" type="parTrans" cxnId="{A486BAAD-25DD-4D33-AF37-DBD2725AD791}">
      <dgm:prSet/>
      <dgm:spPr/>
      <dgm:t>
        <a:bodyPr/>
        <a:lstStyle/>
        <a:p>
          <a:endParaRPr lang="en-GB"/>
        </a:p>
      </dgm:t>
    </dgm:pt>
    <dgm:pt modelId="{908DCE99-9AA6-4BCE-9DC1-BFC3C3C5AADB}" type="sibTrans" cxnId="{A486BAAD-25DD-4D33-AF37-DBD2725AD791}">
      <dgm:prSet/>
      <dgm:spPr/>
      <dgm:t>
        <a:bodyPr/>
        <a:lstStyle/>
        <a:p>
          <a:endParaRPr lang="en-GB"/>
        </a:p>
      </dgm:t>
    </dgm:pt>
    <dgm:pt modelId="{1E88DBD9-4465-49C7-81EC-6A54498FFD6D}">
      <dgm:prSet custT="1"/>
      <dgm:spPr/>
      <dgm:t>
        <a:bodyPr/>
        <a:lstStyle/>
        <a:p>
          <a:r>
            <a:rPr lang="en-GB" sz="1800" dirty="0" smtClean="0">
              <a:latin typeface="Arial" panose="020B0604020202020204" pitchFamily="34" charset="0"/>
              <a:cs typeface="Arial" panose="020B0604020202020204" pitchFamily="34" charset="0"/>
            </a:rPr>
            <a:t>Drive positive behaviour change</a:t>
          </a:r>
          <a:endParaRPr lang="en-GB" sz="1800" dirty="0">
            <a:latin typeface="Arial" panose="020B0604020202020204" pitchFamily="34" charset="0"/>
            <a:cs typeface="Arial" panose="020B0604020202020204" pitchFamily="34" charset="0"/>
          </a:endParaRPr>
        </a:p>
      </dgm:t>
    </dgm:pt>
    <dgm:pt modelId="{7341BC21-4F6F-40E6-95B0-E449AAADE957}" type="parTrans" cxnId="{07864180-E561-4B4E-8E67-0761BC4615C8}">
      <dgm:prSet/>
      <dgm:spPr/>
      <dgm:t>
        <a:bodyPr/>
        <a:lstStyle/>
        <a:p>
          <a:endParaRPr lang="en-GB"/>
        </a:p>
      </dgm:t>
    </dgm:pt>
    <dgm:pt modelId="{A64EBF5B-852F-44AF-AC50-E48B10E86A0B}" type="sibTrans" cxnId="{07864180-E561-4B4E-8E67-0761BC4615C8}">
      <dgm:prSet/>
      <dgm:spPr/>
      <dgm:t>
        <a:bodyPr/>
        <a:lstStyle/>
        <a:p>
          <a:endParaRPr lang="en-GB"/>
        </a:p>
      </dgm:t>
    </dgm:pt>
    <dgm:pt modelId="{2C939910-7D13-4419-8AE8-0271051460BE}">
      <dgm:prSet custT="1"/>
      <dgm:spPr/>
      <dgm:t>
        <a:bodyPr/>
        <a:lstStyle/>
        <a:p>
          <a:r>
            <a:rPr lang="en-GB" sz="1800" dirty="0" smtClean="0">
              <a:latin typeface="Arial" panose="020B0604020202020204" pitchFamily="34" charset="0"/>
              <a:cs typeface="Arial" panose="020B0604020202020204" pitchFamily="34" charset="0"/>
            </a:rPr>
            <a:t>Create positive public perception</a:t>
          </a:r>
          <a:endParaRPr lang="en-GB" sz="1800" dirty="0">
            <a:latin typeface="Arial" panose="020B0604020202020204" pitchFamily="34" charset="0"/>
            <a:cs typeface="Arial" panose="020B0604020202020204" pitchFamily="34" charset="0"/>
          </a:endParaRPr>
        </a:p>
      </dgm:t>
    </dgm:pt>
    <dgm:pt modelId="{F0BF3577-0F1C-4330-8178-4588985CDF54}" type="parTrans" cxnId="{27280C50-CC0F-4233-9C5E-3C87490AF2F6}">
      <dgm:prSet/>
      <dgm:spPr/>
      <dgm:t>
        <a:bodyPr/>
        <a:lstStyle/>
        <a:p>
          <a:endParaRPr lang="en-GB"/>
        </a:p>
      </dgm:t>
    </dgm:pt>
    <dgm:pt modelId="{069F672B-20A4-4ECF-967A-36ACCA734760}" type="sibTrans" cxnId="{27280C50-CC0F-4233-9C5E-3C87490AF2F6}">
      <dgm:prSet/>
      <dgm:spPr/>
      <dgm:t>
        <a:bodyPr/>
        <a:lstStyle/>
        <a:p>
          <a:endParaRPr lang="en-GB"/>
        </a:p>
      </dgm:t>
    </dgm:pt>
    <dgm:pt modelId="{B5C2D3D1-E35A-4371-A785-CC45D8377596}" type="pres">
      <dgm:prSet presAssocID="{DE4C451A-61F3-427B-B66E-0E2E05F3A2EF}" presName="Name0" presStyleCnt="0">
        <dgm:presLayoutVars>
          <dgm:chPref val="1"/>
          <dgm:dir/>
          <dgm:animOne val="branch"/>
          <dgm:animLvl val="lvl"/>
          <dgm:resizeHandles val="exact"/>
        </dgm:presLayoutVars>
      </dgm:prSet>
      <dgm:spPr/>
      <dgm:t>
        <a:bodyPr/>
        <a:lstStyle/>
        <a:p>
          <a:endParaRPr lang="en-GB"/>
        </a:p>
      </dgm:t>
    </dgm:pt>
    <dgm:pt modelId="{59E0B598-2DC1-424F-9EF3-F22BEAFE7EC9}" type="pres">
      <dgm:prSet presAssocID="{0BB801BB-2804-4A9E-B5CA-C09FAE74652E}" presName="root1" presStyleCnt="0"/>
      <dgm:spPr/>
    </dgm:pt>
    <dgm:pt modelId="{DD11F0B0-A76D-47AB-B654-A3D72920975B}" type="pres">
      <dgm:prSet presAssocID="{0BB801BB-2804-4A9E-B5CA-C09FAE74652E}" presName="LevelOneTextNode" presStyleLbl="node0" presStyleIdx="0" presStyleCnt="1">
        <dgm:presLayoutVars>
          <dgm:chPref val="3"/>
        </dgm:presLayoutVars>
      </dgm:prSet>
      <dgm:spPr/>
      <dgm:t>
        <a:bodyPr/>
        <a:lstStyle/>
        <a:p>
          <a:endParaRPr lang="en-GB"/>
        </a:p>
      </dgm:t>
    </dgm:pt>
    <dgm:pt modelId="{AFE31C2E-78EA-418C-BD22-8D7079C9C308}" type="pres">
      <dgm:prSet presAssocID="{0BB801BB-2804-4A9E-B5CA-C09FAE74652E}" presName="level2hierChild" presStyleCnt="0"/>
      <dgm:spPr/>
    </dgm:pt>
    <dgm:pt modelId="{99178917-39CC-48E7-8F41-3D6DBF2A7DBB}" type="pres">
      <dgm:prSet presAssocID="{3AC9D1C6-64CF-4C92-BF95-E787466D6C62}" presName="conn2-1" presStyleLbl="parChTrans1D2" presStyleIdx="0" presStyleCnt="5"/>
      <dgm:spPr/>
      <dgm:t>
        <a:bodyPr/>
        <a:lstStyle/>
        <a:p>
          <a:endParaRPr lang="en-GB"/>
        </a:p>
      </dgm:t>
    </dgm:pt>
    <dgm:pt modelId="{D3E8A5B2-FD67-4FE4-BDA6-5BB21A1AE06A}" type="pres">
      <dgm:prSet presAssocID="{3AC9D1C6-64CF-4C92-BF95-E787466D6C62}" presName="connTx" presStyleLbl="parChTrans1D2" presStyleIdx="0" presStyleCnt="5"/>
      <dgm:spPr/>
      <dgm:t>
        <a:bodyPr/>
        <a:lstStyle/>
        <a:p>
          <a:endParaRPr lang="en-GB"/>
        </a:p>
      </dgm:t>
    </dgm:pt>
    <dgm:pt modelId="{9B7C7A9A-8EF1-4685-B715-929C4A9980F1}" type="pres">
      <dgm:prSet presAssocID="{A02F9680-0AE0-41E8-91BD-5624A11E7D19}" presName="root2" presStyleCnt="0"/>
      <dgm:spPr/>
    </dgm:pt>
    <dgm:pt modelId="{E38AABFA-89E1-4702-99A6-21E2CEB87685}" type="pres">
      <dgm:prSet presAssocID="{A02F9680-0AE0-41E8-91BD-5624A11E7D19}" presName="LevelTwoTextNode" presStyleLbl="node2" presStyleIdx="0" presStyleCnt="5">
        <dgm:presLayoutVars>
          <dgm:chPref val="3"/>
        </dgm:presLayoutVars>
      </dgm:prSet>
      <dgm:spPr/>
      <dgm:t>
        <a:bodyPr/>
        <a:lstStyle/>
        <a:p>
          <a:endParaRPr lang="en-GB"/>
        </a:p>
      </dgm:t>
    </dgm:pt>
    <dgm:pt modelId="{0FF3E6FD-5B9A-4971-B23C-50960CCE66DA}" type="pres">
      <dgm:prSet presAssocID="{A02F9680-0AE0-41E8-91BD-5624A11E7D19}" presName="level3hierChild" presStyleCnt="0"/>
      <dgm:spPr/>
    </dgm:pt>
    <dgm:pt modelId="{5250F337-9AE4-44BF-BF47-5DD6F7DEBBE1}" type="pres">
      <dgm:prSet presAssocID="{2504CDA8-5AB5-4A4E-BAED-F639987A2882}" presName="conn2-1" presStyleLbl="parChTrans1D2" presStyleIdx="1" presStyleCnt="5"/>
      <dgm:spPr/>
      <dgm:t>
        <a:bodyPr/>
        <a:lstStyle/>
        <a:p>
          <a:endParaRPr lang="en-GB"/>
        </a:p>
      </dgm:t>
    </dgm:pt>
    <dgm:pt modelId="{EAFBCB82-66DE-44C7-A7AB-D19C28896A2C}" type="pres">
      <dgm:prSet presAssocID="{2504CDA8-5AB5-4A4E-BAED-F639987A2882}" presName="connTx" presStyleLbl="parChTrans1D2" presStyleIdx="1" presStyleCnt="5"/>
      <dgm:spPr/>
      <dgm:t>
        <a:bodyPr/>
        <a:lstStyle/>
        <a:p>
          <a:endParaRPr lang="en-GB"/>
        </a:p>
      </dgm:t>
    </dgm:pt>
    <dgm:pt modelId="{7FC2495D-5079-4684-9902-9828BE22D224}" type="pres">
      <dgm:prSet presAssocID="{1048406A-94AA-40AA-A9AC-B224903975D1}" presName="root2" presStyleCnt="0"/>
      <dgm:spPr/>
    </dgm:pt>
    <dgm:pt modelId="{11629B56-1A60-4143-BDAA-31BA2368561B}" type="pres">
      <dgm:prSet presAssocID="{1048406A-94AA-40AA-A9AC-B224903975D1}" presName="LevelTwoTextNode" presStyleLbl="node2" presStyleIdx="1" presStyleCnt="5">
        <dgm:presLayoutVars>
          <dgm:chPref val="3"/>
        </dgm:presLayoutVars>
      </dgm:prSet>
      <dgm:spPr/>
      <dgm:t>
        <a:bodyPr/>
        <a:lstStyle/>
        <a:p>
          <a:endParaRPr lang="en-GB"/>
        </a:p>
      </dgm:t>
    </dgm:pt>
    <dgm:pt modelId="{B623F350-1409-4F27-887E-4A0F4C08B4C1}" type="pres">
      <dgm:prSet presAssocID="{1048406A-94AA-40AA-A9AC-B224903975D1}" presName="level3hierChild" presStyleCnt="0"/>
      <dgm:spPr/>
    </dgm:pt>
    <dgm:pt modelId="{9B768BCF-8423-405D-AC82-26D5CE8D62BF}" type="pres">
      <dgm:prSet presAssocID="{10161042-1ABC-4C14-A859-36C2B7365872}" presName="conn2-1" presStyleLbl="parChTrans1D2" presStyleIdx="2" presStyleCnt="5"/>
      <dgm:spPr/>
      <dgm:t>
        <a:bodyPr/>
        <a:lstStyle/>
        <a:p>
          <a:endParaRPr lang="en-GB"/>
        </a:p>
      </dgm:t>
    </dgm:pt>
    <dgm:pt modelId="{671CB1D4-7F5A-4CE9-9B53-19E092A1A8A8}" type="pres">
      <dgm:prSet presAssocID="{10161042-1ABC-4C14-A859-36C2B7365872}" presName="connTx" presStyleLbl="parChTrans1D2" presStyleIdx="2" presStyleCnt="5"/>
      <dgm:spPr/>
      <dgm:t>
        <a:bodyPr/>
        <a:lstStyle/>
        <a:p>
          <a:endParaRPr lang="en-GB"/>
        </a:p>
      </dgm:t>
    </dgm:pt>
    <dgm:pt modelId="{0954B871-E2E9-4D52-92A1-E98E8BED0D63}" type="pres">
      <dgm:prSet presAssocID="{6C062B3B-09F3-435B-B4CD-529D8D83B467}" presName="root2" presStyleCnt="0"/>
      <dgm:spPr/>
    </dgm:pt>
    <dgm:pt modelId="{B1378DB7-1FA8-4375-8F91-73B108F8C123}" type="pres">
      <dgm:prSet presAssocID="{6C062B3B-09F3-435B-B4CD-529D8D83B467}" presName="LevelTwoTextNode" presStyleLbl="node2" presStyleIdx="2" presStyleCnt="5">
        <dgm:presLayoutVars>
          <dgm:chPref val="3"/>
        </dgm:presLayoutVars>
      </dgm:prSet>
      <dgm:spPr/>
      <dgm:t>
        <a:bodyPr/>
        <a:lstStyle/>
        <a:p>
          <a:endParaRPr lang="en-GB"/>
        </a:p>
      </dgm:t>
    </dgm:pt>
    <dgm:pt modelId="{346112EC-41EC-4194-9539-355934A711FC}" type="pres">
      <dgm:prSet presAssocID="{6C062B3B-09F3-435B-B4CD-529D8D83B467}" presName="level3hierChild" presStyleCnt="0"/>
      <dgm:spPr/>
    </dgm:pt>
    <dgm:pt modelId="{1A51811C-8ECE-4C0F-A39B-B59C25D68C4F}" type="pres">
      <dgm:prSet presAssocID="{7341BC21-4F6F-40E6-95B0-E449AAADE957}" presName="conn2-1" presStyleLbl="parChTrans1D2" presStyleIdx="3" presStyleCnt="5"/>
      <dgm:spPr/>
      <dgm:t>
        <a:bodyPr/>
        <a:lstStyle/>
        <a:p>
          <a:endParaRPr lang="en-GB"/>
        </a:p>
      </dgm:t>
    </dgm:pt>
    <dgm:pt modelId="{5F486DE4-44EF-4B0A-8DD0-4DFCB79C7914}" type="pres">
      <dgm:prSet presAssocID="{7341BC21-4F6F-40E6-95B0-E449AAADE957}" presName="connTx" presStyleLbl="parChTrans1D2" presStyleIdx="3" presStyleCnt="5"/>
      <dgm:spPr/>
      <dgm:t>
        <a:bodyPr/>
        <a:lstStyle/>
        <a:p>
          <a:endParaRPr lang="en-GB"/>
        </a:p>
      </dgm:t>
    </dgm:pt>
    <dgm:pt modelId="{1CE7092C-414B-4DC2-A8C7-C379026D6AC8}" type="pres">
      <dgm:prSet presAssocID="{1E88DBD9-4465-49C7-81EC-6A54498FFD6D}" presName="root2" presStyleCnt="0"/>
      <dgm:spPr/>
    </dgm:pt>
    <dgm:pt modelId="{6D07D876-4316-4FCE-B4CE-D74E784F24AE}" type="pres">
      <dgm:prSet presAssocID="{1E88DBD9-4465-49C7-81EC-6A54498FFD6D}" presName="LevelTwoTextNode" presStyleLbl="node2" presStyleIdx="3" presStyleCnt="5">
        <dgm:presLayoutVars>
          <dgm:chPref val="3"/>
        </dgm:presLayoutVars>
      </dgm:prSet>
      <dgm:spPr/>
      <dgm:t>
        <a:bodyPr/>
        <a:lstStyle/>
        <a:p>
          <a:endParaRPr lang="en-GB"/>
        </a:p>
      </dgm:t>
    </dgm:pt>
    <dgm:pt modelId="{EF8D597E-ECD0-4900-B28D-3C0A702E4F77}" type="pres">
      <dgm:prSet presAssocID="{1E88DBD9-4465-49C7-81EC-6A54498FFD6D}" presName="level3hierChild" presStyleCnt="0"/>
      <dgm:spPr/>
    </dgm:pt>
    <dgm:pt modelId="{8654992A-DA14-4DC4-92B1-5701D4C54263}" type="pres">
      <dgm:prSet presAssocID="{F0BF3577-0F1C-4330-8178-4588985CDF54}" presName="conn2-1" presStyleLbl="parChTrans1D2" presStyleIdx="4" presStyleCnt="5"/>
      <dgm:spPr/>
      <dgm:t>
        <a:bodyPr/>
        <a:lstStyle/>
        <a:p>
          <a:endParaRPr lang="en-GB"/>
        </a:p>
      </dgm:t>
    </dgm:pt>
    <dgm:pt modelId="{DF6EF415-AEA6-4B27-AE29-FE5F8E1381CF}" type="pres">
      <dgm:prSet presAssocID="{F0BF3577-0F1C-4330-8178-4588985CDF54}" presName="connTx" presStyleLbl="parChTrans1D2" presStyleIdx="4" presStyleCnt="5"/>
      <dgm:spPr/>
      <dgm:t>
        <a:bodyPr/>
        <a:lstStyle/>
        <a:p>
          <a:endParaRPr lang="en-GB"/>
        </a:p>
      </dgm:t>
    </dgm:pt>
    <dgm:pt modelId="{4277F092-DA99-4E62-8975-15D3B4FCF7CC}" type="pres">
      <dgm:prSet presAssocID="{2C939910-7D13-4419-8AE8-0271051460BE}" presName="root2" presStyleCnt="0"/>
      <dgm:spPr/>
    </dgm:pt>
    <dgm:pt modelId="{64B125E9-F175-4556-AE18-842AF80B364C}" type="pres">
      <dgm:prSet presAssocID="{2C939910-7D13-4419-8AE8-0271051460BE}" presName="LevelTwoTextNode" presStyleLbl="node2" presStyleIdx="4" presStyleCnt="5">
        <dgm:presLayoutVars>
          <dgm:chPref val="3"/>
        </dgm:presLayoutVars>
      </dgm:prSet>
      <dgm:spPr/>
      <dgm:t>
        <a:bodyPr/>
        <a:lstStyle/>
        <a:p>
          <a:endParaRPr lang="en-GB"/>
        </a:p>
      </dgm:t>
    </dgm:pt>
    <dgm:pt modelId="{B155B54E-C2CE-40E1-9C49-DEB991479523}" type="pres">
      <dgm:prSet presAssocID="{2C939910-7D13-4419-8AE8-0271051460BE}" presName="level3hierChild" presStyleCnt="0"/>
      <dgm:spPr/>
    </dgm:pt>
  </dgm:ptLst>
  <dgm:cxnLst>
    <dgm:cxn modelId="{CDE5015D-694D-41FE-A6D6-E83664AD5994}" type="presOf" srcId="{A02F9680-0AE0-41E8-91BD-5624A11E7D19}" destId="{E38AABFA-89E1-4702-99A6-21E2CEB87685}" srcOrd="0" destOrd="0" presId="urn:microsoft.com/office/officeart/2008/layout/HorizontalMultiLevelHierarchy"/>
    <dgm:cxn modelId="{6F30CA9B-012B-4AE5-A0B7-AD7BEB763B32}" srcId="{0BB801BB-2804-4A9E-B5CA-C09FAE74652E}" destId="{A02F9680-0AE0-41E8-91BD-5624A11E7D19}" srcOrd="0" destOrd="0" parTransId="{3AC9D1C6-64CF-4C92-BF95-E787466D6C62}" sibTransId="{3A0CBF6F-F26D-4CEE-87DA-425C81206625}"/>
    <dgm:cxn modelId="{E9A537BA-39D5-424F-9807-EED94A42FDDB}" type="presOf" srcId="{3AC9D1C6-64CF-4C92-BF95-E787466D6C62}" destId="{99178917-39CC-48E7-8F41-3D6DBF2A7DBB}" srcOrd="0" destOrd="0" presId="urn:microsoft.com/office/officeart/2008/layout/HorizontalMultiLevelHierarchy"/>
    <dgm:cxn modelId="{189E5218-0763-405E-85E3-D5AEFA57C19A}" type="presOf" srcId="{7341BC21-4F6F-40E6-95B0-E449AAADE957}" destId="{1A51811C-8ECE-4C0F-A39B-B59C25D68C4F}" srcOrd="0" destOrd="0" presId="urn:microsoft.com/office/officeart/2008/layout/HorizontalMultiLevelHierarchy"/>
    <dgm:cxn modelId="{3E5BF684-42D6-494D-AB34-852F9459CC05}" type="presOf" srcId="{2C939910-7D13-4419-8AE8-0271051460BE}" destId="{64B125E9-F175-4556-AE18-842AF80B364C}" srcOrd="0" destOrd="0" presId="urn:microsoft.com/office/officeart/2008/layout/HorizontalMultiLevelHierarchy"/>
    <dgm:cxn modelId="{08C1D387-0AD5-44ED-A5BE-831AFF64339F}" srcId="{0BB801BB-2804-4A9E-B5CA-C09FAE74652E}" destId="{6C062B3B-09F3-435B-B4CD-529D8D83B467}" srcOrd="2" destOrd="0" parTransId="{10161042-1ABC-4C14-A859-36C2B7365872}" sibTransId="{5B27278D-18DB-4ABC-8337-BECC5F98C4B2}"/>
    <dgm:cxn modelId="{B3566A5F-9B4D-4A59-965B-2F00532EDD07}" type="presOf" srcId="{10161042-1ABC-4C14-A859-36C2B7365872}" destId="{9B768BCF-8423-405D-AC82-26D5CE8D62BF}" srcOrd="0" destOrd="0" presId="urn:microsoft.com/office/officeart/2008/layout/HorizontalMultiLevelHierarchy"/>
    <dgm:cxn modelId="{07864180-E561-4B4E-8E67-0761BC4615C8}" srcId="{0BB801BB-2804-4A9E-B5CA-C09FAE74652E}" destId="{1E88DBD9-4465-49C7-81EC-6A54498FFD6D}" srcOrd="3" destOrd="0" parTransId="{7341BC21-4F6F-40E6-95B0-E449AAADE957}" sibTransId="{A64EBF5B-852F-44AF-AC50-E48B10E86A0B}"/>
    <dgm:cxn modelId="{1BF39356-BE21-40E2-9601-9C6CC5C975A5}" type="presOf" srcId="{0BB801BB-2804-4A9E-B5CA-C09FAE74652E}" destId="{DD11F0B0-A76D-47AB-B654-A3D72920975B}" srcOrd="0" destOrd="0" presId="urn:microsoft.com/office/officeart/2008/layout/HorizontalMultiLevelHierarchy"/>
    <dgm:cxn modelId="{F06CFB45-CB83-435B-A9C4-A09B7CC16457}" type="presOf" srcId="{DE4C451A-61F3-427B-B66E-0E2E05F3A2EF}" destId="{B5C2D3D1-E35A-4371-A785-CC45D8377596}" srcOrd="0" destOrd="0" presId="urn:microsoft.com/office/officeart/2008/layout/HorizontalMultiLevelHierarchy"/>
    <dgm:cxn modelId="{C962E71C-6BA6-4E23-BF5C-EA72B1506F02}" type="presOf" srcId="{1E88DBD9-4465-49C7-81EC-6A54498FFD6D}" destId="{6D07D876-4316-4FCE-B4CE-D74E784F24AE}" srcOrd="0" destOrd="0" presId="urn:microsoft.com/office/officeart/2008/layout/HorizontalMultiLevelHierarchy"/>
    <dgm:cxn modelId="{F8C5A801-E3D3-4730-B841-405034D48C29}" type="presOf" srcId="{2504CDA8-5AB5-4A4E-BAED-F639987A2882}" destId="{5250F337-9AE4-44BF-BF47-5DD6F7DEBBE1}" srcOrd="0" destOrd="0" presId="urn:microsoft.com/office/officeart/2008/layout/HorizontalMultiLevelHierarchy"/>
    <dgm:cxn modelId="{FC417673-A9FF-4EFF-8A1B-C1F4EB854E39}" type="presOf" srcId="{6C062B3B-09F3-435B-B4CD-529D8D83B467}" destId="{B1378DB7-1FA8-4375-8F91-73B108F8C123}" srcOrd="0" destOrd="0" presId="urn:microsoft.com/office/officeart/2008/layout/HorizontalMultiLevelHierarchy"/>
    <dgm:cxn modelId="{A486BAAD-25DD-4D33-AF37-DBD2725AD791}" srcId="{0BB801BB-2804-4A9E-B5CA-C09FAE74652E}" destId="{1048406A-94AA-40AA-A9AC-B224903975D1}" srcOrd="1" destOrd="0" parTransId="{2504CDA8-5AB5-4A4E-BAED-F639987A2882}" sibTransId="{908DCE99-9AA6-4BCE-9DC1-BFC3C3C5AADB}"/>
    <dgm:cxn modelId="{1C54F589-1989-4CB4-B3CB-8AA43C29BDAB}" type="presOf" srcId="{F0BF3577-0F1C-4330-8178-4588985CDF54}" destId="{8654992A-DA14-4DC4-92B1-5701D4C54263}" srcOrd="0" destOrd="0" presId="urn:microsoft.com/office/officeart/2008/layout/HorizontalMultiLevelHierarchy"/>
    <dgm:cxn modelId="{9695B86A-2DC2-4807-8610-9CE823ABC070}" srcId="{DE4C451A-61F3-427B-B66E-0E2E05F3A2EF}" destId="{0BB801BB-2804-4A9E-B5CA-C09FAE74652E}" srcOrd="0" destOrd="0" parTransId="{E61D103C-12C2-41A1-9E68-026C11CF4D42}" sibTransId="{E5D66E23-31B7-42A1-BF4F-CFC950CFF1AF}"/>
    <dgm:cxn modelId="{2F499313-F949-4839-827A-B310F90849CA}" type="presOf" srcId="{1048406A-94AA-40AA-A9AC-B224903975D1}" destId="{11629B56-1A60-4143-BDAA-31BA2368561B}" srcOrd="0" destOrd="0" presId="urn:microsoft.com/office/officeart/2008/layout/HorizontalMultiLevelHierarchy"/>
    <dgm:cxn modelId="{18EBC46E-1777-42BF-A408-0F0BC136812C}" type="presOf" srcId="{2504CDA8-5AB5-4A4E-BAED-F639987A2882}" destId="{EAFBCB82-66DE-44C7-A7AB-D19C28896A2C}" srcOrd="1" destOrd="0" presId="urn:microsoft.com/office/officeart/2008/layout/HorizontalMultiLevelHierarchy"/>
    <dgm:cxn modelId="{939A57B8-E8B6-4604-B2A7-B31559A592FD}" type="presOf" srcId="{7341BC21-4F6F-40E6-95B0-E449AAADE957}" destId="{5F486DE4-44EF-4B0A-8DD0-4DFCB79C7914}" srcOrd="1" destOrd="0" presId="urn:microsoft.com/office/officeart/2008/layout/HorizontalMultiLevelHierarchy"/>
    <dgm:cxn modelId="{2F2949B5-EFF7-4B2A-9F13-6D28955E03AC}" type="presOf" srcId="{F0BF3577-0F1C-4330-8178-4588985CDF54}" destId="{DF6EF415-AEA6-4B27-AE29-FE5F8E1381CF}" srcOrd="1" destOrd="0" presId="urn:microsoft.com/office/officeart/2008/layout/HorizontalMultiLevelHierarchy"/>
    <dgm:cxn modelId="{8050638E-00F3-4A5E-9692-6635D033E5A8}" type="presOf" srcId="{3AC9D1C6-64CF-4C92-BF95-E787466D6C62}" destId="{D3E8A5B2-FD67-4FE4-BDA6-5BB21A1AE06A}" srcOrd="1" destOrd="0" presId="urn:microsoft.com/office/officeart/2008/layout/HorizontalMultiLevelHierarchy"/>
    <dgm:cxn modelId="{4C31D770-C4E3-46F8-97C0-C324198EB053}" type="presOf" srcId="{10161042-1ABC-4C14-A859-36C2B7365872}" destId="{671CB1D4-7F5A-4CE9-9B53-19E092A1A8A8}" srcOrd="1" destOrd="0" presId="urn:microsoft.com/office/officeart/2008/layout/HorizontalMultiLevelHierarchy"/>
    <dgm:cxn modelId="{27280C50-CC0F-4233-9C5E-3C87490AF2F6}" srcId="{0BB801BB-2804-4A9E-B5CA-C09FAE74652E}" destId="{2C939910-7D13-4419-8AE8-0271051460BE}" srcOrd="4" destOrd="0" parTransId="{F0BF3577-0F1C-4330-8178-4588985CDF54}" sibTransId="{069F672B-20A4-4ECF-967A-36ACCA734760}"/>
    <dgm:cxn modelId="{C2F73AE1-86C9-432A-903A-47F2B89643AC}" type="presParOf" srcId="{B5C2D3D1-E35A-4371-A785-CC45D8377596}" destId="{59E0B598-2DC1-424F-9EF3-F22BEAFE7EC9}" srcOrd="0" destOrd="0" presId="urn:microsoft.com/office/officeart/2008/layout/HorizontalMultiLevelHierarchy"/>
    <dgm:cxn modelId="{E62CB013-A898-43DE-9E76-9EDB5D1C44FC}" type="presParOf" srcId="{59E0B598-2DC1-424F-9EF3-F22BEAFE7EC9}" destId="{DD11F0B0-A76D-47AB-B654-A3D72920975B}" srcOrd="0" destOrd="0" presId="urn:microsoft.com/office/officeart/2008/layout/HorizontalMultiLevelHierarchy"/>
    <dgm:cxn modelId="{E589A900-7E02-44CA-9548-4516AB3AB1F6}" type="presParOf" srcId="{59E0B598-2DC1-424F-9EF3-F22BEAFE7EC9}" destId="{AFE31C2E-78EA-418C-BD22-8D7079C9C308}" srcOrd="1" destOrd="0" presId="urn:microsoft.com/office/officeart/2008/layout/HorizontalMultiLevelHierarchy"/>
    <dgm:cxn modelId="{0A5DF326-DBA1-4327-BA37-1026BF8EFDEF}" type="presParOf" srcId="{AFE31C2E-78EA-418C-BD22-8D7079C9C308}" destId="{99178917-39CC-48E7-8F41-3D6DBF2A7DBB}" srcOrd="0" destOrd="0" presId="urn:microsoft.com/office/officeart/2008/layout/HorizontalMultiLevelHierarchy"/>
    <dgm:cxn modelId="{CB6E3267-4450-44BE-BAB1-B2A7C09B6FC0}" type="presParOf" srcId="{99178917-39CC-48E7-8F41-3D6DBF2A7DBB}" destId="{D3E8A5B2-FD67-4FE4-BDA6-5BB21A1AE06A}" srcOrd="0" destOrd="0" presId="urn:microsoft.com/office/officeart/2008/layout/HorizontalMultiLevelHierarchy"/>
    <dgm:cxn modelId="{9B86F8FE-4D95-42F1-B812-41FE23E7B8A3}" type="presParOf" srcId="{AFE31C2E-78EA-418C-BD22-8D7079C9C308}" destId="{9B7C7A9A-8EF1-4685-B715-929C4A9980F1}" srcOrd="1" destOrd="0" presId="urn:microsoft.com/office/officeart/2008/layout/HorizontalMultiLevelHierarchy"/>
    <dgm:cxn modelId="{2D032202-F931-424D-8D44-40FD984B54F1}" type="presParOf" srcId="{9B7C7A9A-8EF1-4685-B715-929C4A9980F1}" destId="{E38AABFA-89E1-4702-99A6-21E2CEB87685}" srcOrd="0" destOrd="0" presId="urn:microsoft.com/office/officeart/2008/layout/HorizontalMultiLevelHierarchy"/>
    <dgm:cxn modelId="{84B5D705-46F8-4FFF-BAB8-9D5EF64D789F}" type="presParOf" srcId="{9B7C7A9A-8EF1-4685-B715-929C4A9980F1}" destId="{0FF3E6FD-5B9A-4971-B23C-50960CCE66DA}" srcOrd="1" destOrd="0" presId="urn:microsoft.com/office/officeart/2008/layout/HorizontalMultiLevelHierarchy"/>
    <dgm:cxn modelId="{4A078892-B522-4072-9B5C-3A4A336AFD2D}" type="presParOf" srcId="{AFE31C2E-78EA-418C-BD22-8D7079C9C308}" destId="{5250F337-9AE4-44BF-BF47-5DD6F7DEBBE1}" srcOrd="2" destOrd="0" presId="urn:microsoft.com/office/officeart/2008/layout/HorizontalMultiLevelHierarchy"/>
    <dgm:cxn modelId="{4B372C2E-882A-4061-B7C2-AF3C72757ED5}" type="presParOf" srcId="{5250F337-9AE4-44BF-BF47-5DD6F7DEBBE1}" destId="{EAFBCB82-66DE-44C7-A7AB-D19C28896A2C}" srcOrd="0" destOrd="0" presId="urn:microsoft.com/office/officeart/2008/layout/HorizontalMultiLevelHierarchy"/>
    <dgm:cxn modelId="{AFB51260-B31F-4B09-91C2-3A813E564DE2}" type="presParOf" srcId="{AFE31C2E-78EA-418C-BD22-8D7079C9C308}" destId="{7FC2495D-5079-4684-9902-9828BE22D224}" srcOrd="3" destOrd="0" presId="urn:microsoft.com/office/officeart/2008/layout/HorizontalMultiLevelHierarchy"/>
    <dgm:cxn modelId="{A5365853-BDE1-4758-93E9-6220543D69A9}" type="presParOf" srcId="{7FC2495D-5079-4684-9902-9828BE22D224}" destId="{11629B56-1A60-4143-BDAA-31BA2368561B}" srcOrd="0" destOrd="0" presId="urn:microsoft.com/office/officeart/2008/layout/HorizontalMultiLevelHierarchy"/>
    <dgm:cxn modelId="{256B85DE-266B-48BD-8BB4-3D1D0A68495D}" type="presParOf" srcId="{7FC2495D-5079-4684-9902-9828BE22D224}" destId="{B623F350-1409-4F27-887E-4A0F4C08B4C1}" srcOrd="1" destOrd="0" presId="urn:microsoft.com/office/officeart/2008/layout/HorizontalMultiLevelHierarchy"/>
    <dgm:cxn modelId="{37A6EE40-1E2A-4A70-BDA8-CD38D86FCDEC}" type="presParOf" srcId="{AFE31C2E-78EA-418C-BD22-8D7079C9C308}" destId="{9B768BCF-8423-405D-AC82-26D5CE8D62BF}" srcOrd="4" destOrd="0" presId="urn:microsoft.com/office/officeart/2008/layout/HorizontalMultiLevelHierarchy"/>
    <dgm:cxn modelId="{22A6E108-2D5A-48FE-95C4-3BC57729CD4F}" type="presParOf" srcId="{9B768BCF-8423-405D-AC82-26D5CE8D62BF}" destId="{671CB1D4-7F5A-4CE9-9B53-19E092A1A8A8}" srcOrd="0" destOrd="0" presId="urn:microsoft.com/office/officeart/2008/layout/HorizontalMultiLevelHierarchy"/>
    <dgm:cxn modelId="{F59FFB4F-C159-401C-B332-E9AE57418C2C}" type="presParOf" srcId="{AFE31C2E-78EA-418C-BD22-8D7079C9C308}" destId="{0954B871-E2E9-4D52-92A1-E98E8BED0D63}" srcOrd="5" destOrd="0" presId="urn:microsoft.com/office/officeart/2008/layout/HorizontalMultiLevelHierarchy"/>
    <dgm:cxn modelId="{A4F30F06-F198-4448-8E9E-8B51562EC2E4}" type="presParOf" srcId="{0954B871-E2E9-4D52-92A1-E98E8BED0D63}" destId="{B1378DB7-1FA8-4375-8F91-73B108F8C123}" srcOrd="0" destOrd="0" presId="urn:microsoft.com/office/officeart/2008/layout/HorizontalMultiLevelHierarchy"/>
    <dgm:cxn modelId="{828F4AE6-DF6C-4337-BCFD-C489CC1E28BD}" type="presParOf" srcId="{0954B871-E2E9-4D52-92A1-E98E8BED0D63}" destId="{346112EC-41EC-4194-9539-355934A711FC}" srcOrd="1" destOrd="0" presId="urn:microsoft.com/office/officeart/2008/layout/HorizontalMultiLevelHierarchy"/>
    <dgm:cxn modelId="{C63DEF32-C2D0-499F-993B-C19D079F9B70}" type="presParOf" srcId="{AFE31C2E-78EA-418C-BD22-8D7079C9C308}" destId="{1A51811C-8ECE-4C0F-A39B-B59C25D68C4F}" srcOrd="6" destOrd="0" presId="urn:microsoft.com/office/officeart/2008/layout/HorizontalMultiLevelHierarchy"/>
    <dgm:cxn modelId="{6189C0B5-F32E-4A1E-8BB7-F6FD0B11D106}" type="presParOf" srcId="{1A51811C-8ECE-4C0F-A39B-B59C25D68C4F}" destId="{5F486DE4-44EF-4B0A-8DD0-4DFCB79C7914}" srcOrd="0" destOrd="0" presId="urn:microsoft.com/office/officeart/2008/layout/HorizontalMultiLevelHierarchy"/>
    <dgm:cxn modelId="{CA71E189-1018-4CA4-B44D-BAA5B7EB7AAD}" type="presParOf" srcId="{AFE31C2E-78EA-418C-BD22-8D7079C9C308}" destId="{1CE7092C-414B-4DC2-A8C7-C379026D6AC8}" srcOrd="7" destOrd="0" presId="urn:microsoft.com/office/officeart/2008/layout/HorizontalMultiLevelHierarchy"/>
    <dgm:cxn modelId="{CD4E54BC-E6C1-4CD8-B7BE-C48E8AC9963D}" type="presParOf" srcId="{1CE7092C-414B-4DC2-A8C7-C379026D6AC8}" destId="{6D07D876-4316-4FCE-B4CE-D74E784F24AE}" srcOrd="0" destOrd="0" presId="urn:microsoft.com/office/officeart/2008/layout/HorizontalMultiLevelHierarchy"/>
    <dgm:cxn modelId="{E82C192C-0938-42D9-896F-E5227A2D2C9D}" type="presParOf" srcId="{1CE7092C-414B-4DC2-A8C7-C379026D6AC8}" destId="{EF8D597E-ECD0-4900-B28D-3C0A702E4F77}" srcOrd="1" destOrd="0" presId="urn:microsoft.com/office/officeart/2008/layout/HorizontalMultiLevelHierarchy"/>
    <dgm:cxn modelId="{958E0C07-1281-4DFE-9695-501BBCAC037A}" type="presParOf" srcId="{AFE31C2E-78EA-418C-BD22-8D7079C9C308}" destId="{8654992A-DA14-4DC4-92B1-5701D4C54263}" srcOrd="8" destOrd="0" presId="urn:microsoft.com/office/officeart/2008/layout/HorizontalMultiLevelHierarchy"/>
    <dgm:cxn modelId="{1EC99ECE-0F74-47F4-9D48-F4A19777E199}" type="presParOf" srcId="{8654992A-DA14-4DC4-92B1-5701D4C54263}" destId="{DF6EF415-AEA6-4B27-AE29-FE5F8E1381CF}" srcOrd="0" destOrd="0" presId="urn:microsoft.com/office/officeart/2008/layout/HorizontalMultiLevelHierarchy"/>
    <dgm:cxn modelId="{F2FC7325-0D62-451B-BFC4-21AC133CCC49}" type="presParOf" srcId="{AFE31C2E-78EA-418C-BD22-8D7079C9C308}" destId="{4277F092-DA99-4E62-8975-15D3B4FCF7CC}" srcOrd="9" destOrd="0" presId="urn:microsoft.com/office/officeart/2008/layout/HorizontalMultiLevelHierarchy"/>
    <dgm:cxn modelId="{4F622425-51C0-4EE0-B45F-541BC7CF1314}" type="presParOf" srcId="{4277F092-DA99-4E62-8975-15D3B4FCF7CC}" destId="{64B125E9-F175-4556-AE18-842AF80B364C}" srcOrd="0" destOrd="0" presId="urn:microsoft.com/office/officeart/2008/layout/HorizontalMultiLevelHierarchy"/>
    <dgm:cxn modelId="{0E6F0560-7229-4C88-9AE4-3B0B281BEE87}" type="presParOf" srcId="{4277F092-DA99-4E62-8975-15D3B4FCF7CC}" destId="{B155B54E-C2CE-40E1-9C49-DEB991479523}" srcOrd="1" destOrd="0" presId="urn:microsoft.com/office/officeart/2008/layout/HorizontalMultiLevelHierarchy"/>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C451A-61F3-427B-B66E-0E2E05F3A2EF}" type="doc">
      <dgm:prSet loTypeId="urn:microsoft.com/office/officeart/2008/layout/HorizontalMultiLevelHierarchy" loCatId="hierarchy" qsTypeId="urn:microsoft.com/office/officeart/2005/8/quickstyle/simple1" qsCatId="simple" csTypeId="urn:microsoft.com/office/officeart/2005/8/colors/accent5_2" csCatId="accent5" phldr="1"/>
      <dgm:spPr/>
      <dgm:t>
        <a:bodyPr/>
        <a:lstStyle/>
        <a:p>
          <a:endParaRPr lang="en-GB"/>
        </a:p>
      </dgm:t>
    </dgm:pt>
    <dgm:pt modelId="{0BB801BB-2804-4A9E-B5CA-C09FAE74652E}">
      <dgm:prSet phldrT="[Text]" custT="1"/>
      <dgm:spPr/>
      <dgm:t>
        <a:bodyPr/>
        <a:lstStyle/>
        <a:p>
          <a:r>
            <a:rPr lang="en-GB" sz="3200" dirty="0" smtClean="0">
              <a:latin typeface="Gotham Bold" panose="02000803030000020004" pitchFamily="2" charset="0"/>
            </a:rPr>
            <a:t>Engagement</a:t>
          </a:r>
          <a:endParaRPr lang="en-GB" sz="3200" dirty="0">
            <a:latin typeface="Gotham Bold" panose="02000803030000020004" pitchFamily="2" charset="0"/>
          </a:endParaRPr>
        </a:p>
      </dgm:t>
    </dgm:pt>
    <dgm:pt modelId="{E61D103C-12C2-41A1-9E68-026C11CF4D42}" type="parTrans" cxnId="{9695B86A-2DC2-4807-8610-9CE823ABC070}">
      <dgm:prSet/>
      <dgm:spPr/>
      <dgm:t>
        <a:bodyPr/>
        <a:lstStyle/>
        <a:p>
          <a:endParaRPr lang="en-GB"/>
        </a:p>
      </dgm:t>
    </dgm:pt>
    <dgm:pt modelId="{E5D66E23-31B7-42A1-BF4F-CFC950CFF1AF}" type="sibTrans" cxnId="{9695B86A-2DC2-4807-8610-9CE823ABC070}">
      <dgm:prSet/>
      <dgm:spPr/>
      <dgm:t>
        <a:bodyPr/>
        <a:lstStyle/>
        <a:p>
          <a:endParaRPr lang="en-GB"/>
        </a:p>
      </dgm:t>
    </dgm:pt>
    <dgm:pt modelId="{A02F9680-0AE0-41E8-91BD-5624A11E7D19}">
      <dgm:prSet phldrT="[Text]" custT="1"/>
      <dgm:spPr/>
      <dgm:t>
        <a:bodyPr/>
        <a:lstStyle/>
        <a:p>
          <a:r>
            <a:rPr lang="en-GB" sz="1800" dirty="0" smtClean="0">
              <a:latin typeface="Arial" panose="020B0604020202020204" pitchFamily="34" charset="0"/>
              <a:cs typeface="Arial" panose="020B0604020202020204" pitchFamily="34" charset="0"/>
            </a:rPr>
            <a:t>Inform</a:t>
          </a:r>
          <a:endParaRPr lang="en-GB" sz="1800" dirty="0">
            <a:latin typeface="Arial" panose="020B0604020202020204" pitchFamily="34" charset="0"/>
            <a:cs typeface="Arial" panose="020B0604020202020204" pitchFamily="34" charset="0"/>
          </a:endParaRPr>
        </a:p>
      </dgm:t>
    </dgm:pt>
    <dgm:pt modelId="{3AC9D1C6-64CF-4C92-BF95-E787466D6C62}" type="parTrans" cxnId="{6F30CA9B-012B-4AE5-A0B7-AD7BEB763B32}">
      <dgm:prSet/>
      <dgm:spPr/>
      <dgm:t>
        <a:bodyPr/>
        <a:lstStyle/>
        <a:p>
          <a:endParaRPr lang="en-GB"/>
        </a:p>
      </dgm:t>
    </dgm:pt>
    <dgm:pt modelId="{3A0CBF6F-F26D-4CEE-87DA-425C81206625}" type="sibTrans" cxnId="{6F30CA9B-012B-4AE5-A0B7-AD7BEB763B32}">
      <dgm:prSet/>
      <dgm:spPr/>
      <dgm:t>
        <a:bodyPr/>
        <a:lstStyle/>
        <a:p>
          <a:endParaRPr lang="en-GB"/>
        </a:p>
      </dgm:t>
    </dgm:pt>
    <dgm:pt modelId="{6C062B3B-09F3-435B-B4CD-529D8D83B467}">
      <dgm:prSet phldrT="[Text]" custT="1"/>
      <dgm:spPr/>
      <dgm:t>
        <a:bodyPr/>
        <a:lstStyle/>
        <a:p>
          <a:r>
            <a:rPr lang="en-GB" sz="1800" dirty="0" smtClean="0">
              <a:latin typeface="Arial" panose="020B0604020202020204" pitchFamily="34" charset="0"/>
              <a:cs typeface="Arial" panose="020B0604020202020204" pitchFamily="34" charset="0"/>
            </a:rPr>
            <a:t>Understand local issues</a:t>
          </a:r>
          <a:endParaRPr lang="en-GB" sz="1800" dirty="0">
            <a:latin typeface="Arial" panose="020B0604020202020204" pitchFamily="34" charset="0"/>
            <a:cs typeface="Arial" panose="020B0604020202020204" pitchFamily="34" charset="0"/>
          </a:endParaRPr>
        </a:p>
      </dgm:t>
    </dgm:pt>
    <dgm:pt modelId="{10161042-1ABC-4C14-A859-36C2B7365872}" type="parTrans" cxnId="{08C1D387-0AD5-44ED-A5BE-831AFF64339F}">
      <dgm:prSet/>
      <dgm:spPr/>
      <dgm:t>
        <a:bodyPr/>
        <a:lstStyle/>
        <a:p>
          <a:endParaRPr lang="en-GB"/>
        </a:p>
      </dgm:t>
    </dgm:pt>
    <dgm:pt modelId="{5B27278D-18DB-4ABC-8337-BECC5F98C4B2}" type="sibTrans" cxnId="{08C1D387-0AD5-44ED-A5BE-831AFF64339F}">
      <dgm:prSet/>
      <dgm:spPr/>
      <dgm:t>
        <a:bodyPr/>
        <a:lstStyle/>
        <a:p>
          <a:endParaRPr lang="en-GB"/>
        </a:p>
      </dgm:t>
    </dgm:pt>
    <dgm:pt modelId="{1048406A-94AA-40AA-A9AC-B224903975D1}">
      <dgm:prSet phldrT="[Text]" custT="1"/>
      <dgm:spPr/>
      <dgm:t>
        <a:bodyPr/>
        <a:lstStyle/>
        <a:p>
          <a:r>
            <a:rPr lang="en-GB" sz="1800" dirty="0" smtClean="0">
              <a:latin typeface="Arial" panose="020B0604020202020204" pitchFamily="34" charset="0"/>
              <a:cs typeface="Arial" panose="020B0604020202020204" pitchFamily="34" charset="0"/>
            </a:rPr>
            <a:t>Accessible interventions</a:t>
          </a:r>
          <a:endParaRPr lang="en-GB" sz="1800" dirty="0">
            <a:latin typeface="Arial" panose="020B0604020202020204" pitchFamily="34" charset="0"/>
            <a:cs typeface="Arial" panose="020B0604020202020204" pitchFamily="34" charset="0"/>
          </a:endParaRPr>
        </a:p>
      </dgm:t>
    </dgm:pt>
    <dgm:pt modelId="{2504CDA8-5AB5-4A4E-BAED-F639987A2882}" type="parTrans" cxnId="{A486BAAD-25DD-4D33-AF37-DBD2725AD791}">
      <dgm:prSet/>
      <dgm:spPr/>
      <dgm:t>
        <a:bodyPr/>
        <a:lstStyle/>
        <a:p>
          <a:endParaRPr lang="en-GB"/>
        </a:p>
      </dgm:t>
    </dgm:pt>
    <dgm:pt modelId="{908DCE99-9AA6-4BCE-9DC1-BFC3C3C5AADB}" type="sibTrans" cxnId="{A486BAAD-25DD-4D33-AF37-DBD2725AD791}">
      <dgm:prSet/>
      <dgm:spPr/>
      <dgm:t>
        <a:bodyPr/>
        <a:lstStyle/>
        <a:p>
          <a:endParaRPr lang="en-GB"/>
        </a:p>
      </dgm:t>
    </dgm:pt>
    <dgm:pt modelId="{1E88DBD9-4465-49C7-81EC-6A54498FFD6D}">
      <dgm:prSet custT="1"/>
      <dgm:spPr/>
      <dgm:t>
        <a:bodyPr/>
        <a:lstStyle/>
        <a:p>
          <a:r>
            <a:rPr lang="en-GB" sz="1800" dirty="0" smtClean="0">
              <a:latin typeface="Arial" panose="020B0604020202020204" pitchFamily="34" charset="0"/>
              <a:cs typeface="Arial" panose="020B0604020202020204" pitchFamily="34" charset="0"/>
            </a:rPr>
            <a:t>Maximise effectiveness of multi-agency approach</a:t>
          </a:r>
          <a:endParaRPr lang="en-GB" sz="1800" dirty="0">
            <a:latin typeface="Arial" panose="020B0604020202020204" pitchFamily="34" charset="0"/>
            <a:cs typeface="Arial" panose="020B0604020202020204" pitchFamily="34" charset="0"/>
          </a:endParaRPr>
        </a:p>
      </dgm:t>
    </dgm:pt>
    <dgm:pt modelId="{7341BC21-4F6F-40E6-95B0-E449AAADE957}" type="parTrans" cxnId="{07864180-E561-4B4E-8E67-0761BC4615C8}">
      <dgm:prSet/>
      <dgm:spPr/>
      <dgm:t>
        <a:bodyPr/>
        <a:lstStyle/>
        <a:p>
          <a:endParaRPr lang="en-GB"/>
        </a:p>
      </dgm:t>
    </dgm:pt>
    <dgm:pt modelId="{A64EBF5B-852F-44AF-AC50-E48B10E86A0B}" type="sibTrans" cxnId="{07864180-E561-4B4E-8E67-0761BC4615C8}">
      <dgm:prSet/>
      <dgm:spPr/>
      <dgm:t>
        <a:bodyPr/>
        <a:lstStyle/>
        <a:p>
          <a:endParaRPr lang="en-GB"/>
        </a:p>
      </dgm:t>
    </dgm:pt>
    <dgm:pt modelId="{B5C2D3D1-E35A-4371-A785-CC45D8377596}" type="pres">
      <dgm:prSet presAssocID="{DE4C451A-61F3-427B-B66E-0E2E05F3A2EF}" presName="Name0" presStyleCnt="0">
        <dgm:presLayoutVars>
          <dgm:chPref val="1"/>
          <dgm:dir/>
          <dgm:animOne val="branch"/>
          <dgm:animLvl val="lvl"/>
          <dgm:resizeHandles val="exact"/>
        </dgm:presLayoutVars>
      </dgm:prSet>
      <dgm:spPr/>
      <dgm:t>
        <a:bodyPr/>
        <a:lstStyle/>
        <a:p>
          <a:endParaRPr lang="en-GB"/>
        </a:p>
      </dgm:t>
    </dgm:pt>
    <dgm:pt modelId="{59E0B598-2DC1-424F-9EF3-F22BEAFE7EC9}" type="pres">
      <dgm:prSet presAssocID="{0BB801BB-2804-4A9E-B5CA-C09FAE74652E}" presName="root1" presStyleCnt="0"/>
      <dgm:spPr/>
    </dgm:pt>
    <dgm:pt modelId="{DD11F0B0-A76D-47AB-B654-A3D72920975B}" type="pres">
      <dgm:prSet presAssocID="{0BB801BB-2804-4A9E-B5CA-C09FAE74652E}" presName="LevelOneTextNode" presStyleLbl="node0" presStyleIdx="0" presStyleCnt="1">
        <dgm:presLayoutVars>
          <dgm:chPref val="3"/>
        </dgm:presLayoutVars>
      </dgm:prSet>
      <dgm:spPr/>
      <dgm:t>
        <a:bodyPr/>
        <a:lstStyle/>
        <a:p>
          <a:endParaRPr lang="en-GB"/>
        </a:p>
      </dgm:t>
    </dgm:pt>
    <dgm:pt modelId="{AFE31C2E-78EA-418C-BD22-8D7079C9C308}" type="pres">
      <dgm:prSet presAssocID="{0BB801BB-2804-4A9E-B5CA-C09FAE74652E}" presName="level2hierChild" presStyleCnt="0"/>
      <dgm:spPr/>
    </dgm:pt>
    <dgm:pt modelId="{9B768BCF-8423-405D-AC82-26D5CE8D62BF}" type="pres">
      <dgm:prSet presAssocID="{10161042-1ABC-4C14-A859-36C2B7365872}" presName="conn2-1" presStyleLbl="parChTrans1D2" presStyleIdx="0" presStyleCnt="4"/>
      <dgm:spPr/>
      <dgm:t>
        <a:bodyPr/>
        <a:lstStyle/>
        <a:p>
          <a:endParaRPr lang="en-GB"/>
        </a:p>
      </dgm:t>
    </dgm:pt>
    <dgm:pt modelId="{671CB1D4-7F5A-4CE9-9B53-19E092A1A8A8}" type="pres">
      <dgm:prSet presAssocID="{10161042-1ABC-4C14-A859-36C2B7365872}" presName="connTx" presStyleLbl="parChTrans1D2" presStyleIdx="0" presStyleCnt="4"/>
      <dgm:spPr/>
      <dgm:t>
        <a:bodyPr/>
        <a:lstStyle/>
        <a:p>
          <a:endParaRPr lang="en-GB"/>
        </a:p>
      </dgm:t>
    </dgm:pt>
    <dgm:pt modelId="{0954B871-E2E9-4D52-92A1-E98E8BED0D63}" type="pres">
      <dgm:prSet presAssocID="{6C062B3B-09F3-435B-B4CD-529D8D83B467}" presName="root2" presStyleCnt="0"/>
      <dgm:spPr/>
    </dgm:pt>
    <dgm:pt modelId="{B1378DB7-1FA8-4375-8F91-73B108F8C123}" type="pres">
      <dgm:prSet presAssocID="{6C062B3B-09F3-435B-B4CD-529D8D83B467}" presName="LevelTwoTextNode" presStyleLbl="node2" presStyleIdx="0" presStyleCnt="4">
        <dgm:presLayoutVars>
          <dgm:chPref val="3"/>
        </dgm:presLayoutVars>
      </dgm:prSet>
      <dgm:spPr/>
      <dgm:t>
        <a:bodyPr/>
        <a:lstStyle/>
        <a:p>
          <a:endParaRPr lang="en-GB"/>
        </a:p>
      </dgm:t>
    </dgm:pt>
    <dgm:pt modelId="{346112EC-41EC-4194-9539-355934A711FC}" type="pres">
      <dgm:prSet presAssocID="{6C062B3B-09F3-435B-B4CD-529D8D83B467}" presName="level3hierChild" presStyleCnt="0"/>
      <dgm:spPr/>
    </dgm:pt>
    <dgm:pt modelId="{1A51811C-8ECE-4C0F-A39B-B59C25D68C4F}" type="pres">
      <dgm:prSet presAssocID="{7341BC21-4F6F-40E6-95B0-E449AAADE957}" presName="conn2-1" presStyleLbl="parChTrans1D2" presStyleIdx="1" presStyleCnt="4"/>
      <dgm:spPr/>
      <dgm:t>
        <a:bodyPr/>
        <a:lstStyle/>
        <a:p>
          <a:endParaRPr lang="en-GB"/>
        </a:p>
      </dgm:t>
    </dgm:pt>
    <dgm:pt modelId="{5F486DE4-44EF-4B0A-8DD0-4DFCB79C7914}" type="pres">
      <dgm:prSet presAssocID="{7341BC21-4F6F-40E6-95B0-E449AAADE957}" presName="connTx" presStyleLbl="parChTrans1D2" presStyleIdx="1" presStyleCnt="4"/>
      <dgm:spPr/>
      <dgm:t>
        <a:bodyPr/>
        <a:lstStyle/>
        <a:p>
          <a:endParaRPr lang="en-GB"/>
        </a:p>
      </dgm:t>
    </dgm:pt>
    <dgm:pt modelId="{1CE7092C-414B-4DC2-A8C7-C379026D6AC8}" type="pres">
      <dgm:prSet presAssocID="{1E88DBD9-4465-49C7-81EC-6A54498FFD6D}" presName="root2" presStyleCnt="0"/>
      <dgm:spPr/>
    </dgm:pt>
    <dgm:pt modelId="{6D07D876-4316-4FCE-B4CE-D74E784F24AE}" type="pres">
      <dgm:prSet presAssocID="{1E88DBD9-4465-49C7-81EC-6A54498FFD6D}" presName="LevelTwoTextNode" presStyleLbl="node2" presStyleIdx="1" presStyleCnt="4">
        <dgm:presLayoutVars>
          <dgm:chPref val="3"/>
        </dgm:presLayoutVars>
      </dgm:prSet>
      <dgm:spPr/>
      <dgm:t>
        <a:bodyPr/>
        <a:lstStyle/>
        <a:p>
          <a:endParaRPr lang="en-GB"/>
        </a:p>
      </dgm:t>
    </dgm:pt>
    <dgm:pt modelId="{EF8D597E-ECD0-4900-B28D-3C0A702E4F77}" type="pres">
      <dgm:prSet presAssocID="{1E88DBD9-4465-49C7-81EC-6A54498FFD6D}" presName="level3hierChild" presStyleCnt="0"/>
      <dgm:spPr/>
    </dgm:pt>
    <dgm:pt modelId="{99178917-39CC-48E7-8F41-3D6DBF2A7DBB}" type="pres">
      <dgm:prSet presAssocID="{3AC9D1C6-64CF-4C92-BF95-E787466D6C62}" presName="conn2-1" presStyleLbl="parChTrans1D2" presStyleIdx="2" presStyleCnt="4"/>
      <dgm:spPr/>
      <dgm:t>
        <a:bodyPr/>
        <a:lstStyle/>
        <a:p>
          <a:endParaRPr lang="en-GB"/>
        </a:p>
      </dgm:t>
    </dgm:pt>
    <dgm:pt modelId="{D3E8A5B2-FD67-4FE4-BDA6-5BB21A1AE06A}" type="pres">
      <dgm:prSet presAssocID="{3AC9D1C6-64CF-4C92-BF95-E787466D6C62}" presName="connTx" presStyleLbl="parChTrans1D2" presStyleIdx="2" presStyleCnt="4"/>
      <dgm:spPr/>
      <dgm:t>
        <a:bodyPr/>
        <a:lstStyle/>
        <a:p>
          <a:endParaRPr lang="en-GB"/>
        </a:p>
      </dgm:t>
    </dgm:pt>
    <dgm:pt modelId="{9B7C7A9A-8EF1-4685-B715-929C4A9980F1}" type="pres">
      <dgm:prSet presAssocID="{A02F9680-0AE0-41E8-91BD-5624A11E7D19}" presName="root2" presStyleCnt="0"/>
      <dgm:spPr/>
    </dgm:pt>
    <dgm:pt modelId="{E38AABFA-89E1-4702-99A6-21E2CEB87685}" type="pres">
      <dgm:prSet presAssocID="{A02F9680-0AE0-41E8-91BD-5624A11E7D19}" presName="LevelTwoTextNode" presStyleLbl="node2" presStyleIdx="2" presStyleCnt="4">
        <dgm:presLayoutVars>
          <dgm:chPref val="3"/>
        </dgm:presLayoutVars>
      </dgm:prSet>
      <dgm:spPr/>
      <dgm:t>
        <a:bodyPr/>
        <a:lstStyle/>
        <a:p>
          <a:endParaRPr lang="en-GB"/>
        </a:p>
      </dgm:t>
    </dgm:pt>
    <dgm:pt modelId="{0FF3E6FD-5B9A-4971-B23C-50960CCE66DA}" type="pres">
      <dgm:prSet presAssocID="{A02F9680-0AE0-41E8-91BD-5624A11E7D19}" presName="level3hierChild" presStyleCnt="0"/>
      <dgm:spPr/>
    </dgm:pt>
    <dgm:pt modelId="{5250F337-9AE4-44BF-BF47-5DD6F7DEBBE1}" type="pres">
      <dgm:prSet presAssocID="{2504CDA8-5AB5-4A4E-BAED-F639987A2882}" presName="conn2-1" presStyleLbl="parChTrans1D2" presStyleIdx="3" presStyleCnt="4"/>
      <dgm:spPr/>
      <dgm:t>
        <a:bodyPr/>
        <a:lstStyle/>
        <a:p>
          <a:endParaRPr lang="en-GB"/>
        </a:p>
      </dgm:t>
    </dgm:pt>
    <dgm:pt modelId="{EAFBCB82-66DE-44C7-A7AB-D19C28896A2C}" type="pres">
      <dgm:prSet presAssocID="{2504CDA8-5AB5-4A4E-BAED-F639987A2882}" presName="connTx" presStyleLbl="parChTrans1D2" presStyleIdx="3" presStyleCnt="4"/>
      <dgm:spPr/>
      <dgm:t>
        <a:bodyPr/>
        <a:lstStyle/>
        <a:p>
          <a:endParaRPr lang="en-GB"/>
        </a:p>
      </dgm:t>
    </dgm:pt>
    <dgm:pt modelId="{7FC2495D-5079-4684-9902-9828BE22D224}" type="pres">
      <dgm:prSet presAssocID="{1048406A-94AA-40AA-A9AC-B224903975D1}" presName="root2" presStyleCnt="0"/>
      <dgm:spPr/>
    </dgm:pt>
    <dgm:pt modelId="{11629B56-1A60-4143-BDAA-31BA2368561B}" type="pres">
      <dgm:prSet presAssocID="{1048406A-94AA-40AA-A9AC-B224903975D1}" presName="LevelTwoTextNode" presStyleLbl="node2" presStyleIdx="3" presStyleCnt="4">
        <dgm:presLayoutVars>
          <dgm:chPref val="3"/>
        </dgm:presLayoutVars>
      </dgm:prSet>
      <dgm:spPr/>
      <dgm:t>
        <a:bodyPr/>
        <a:lstStyle/>
        <a:p>
          <a:endParaRPr lang="en-GB"/>
        </a:p>
      </dgm:t>
    </dgm:pt>
    <dgm:pt modelId="{B623F350-1409-4F27-887E-4A0F4C08B4C1}" type="pres">
      <dgm:prSet presAssocID="{1048406A-94AA-40AA-A9AC-B224903975D1}" presName="level3hierChild" presStyleCnt="0"/>
      <dgm:spPr/>
    </dgm:pt>
  </dgm:ptLst>
  <dgm:cxnLst>
    <dgm:cxn modelId="{6F30CA9B-012B-4AE5-A0B7-AD7BEB763B32}" srcId="{0BB801BB-2804-4A9E-B5CA-C09FAE74652E}" destId="{A02F9680-0AE0-41E8-91BD-5624A11E7D19}" srcOrd="2" destOrd="0" parTransId="{3AC9D1C6-64CF-4C92-BF95-E787466D6C62}" sibTransId="{3A0CBF6F-F26D-4CEE-87DA-425C81206625}"/>
    <dgm:cxn modelId="{60910BAA-A869-41F1-A636-4B9CA245D042}" type="presOf" srcId="{1048406A-94AA-40AA-A9AC-B224903975D1}" destId="{11629B56-1A60-4143-BDAA-31BA2368561B}" srcOrd="0" destOrd="0" presId="urn:microsoft.com/office/officeart/2008/layout/HorizontalMultiLevelHierarchy"/>
    <dgm:cxn modelId="{DC641094-81DA-4A58-B05B-ED0F716D3222}" type="presOf" srcId="{DE4C451A-61F3-427B-B66E-0E2E05F3A2EF}" destId="{B5C2D3D1-E35A-4371-A785-CC45D8377596}" srcOrd="0" destOrd="0" presId="urn:microsoft.com/office/officeart/2008/layout/HorizontalMultiLevelHierarchy"/>
    <dgm:cxn modelId="{77083C0C-D2CC-43E5-80C4-F6B938D91C6B}" type="presOf" srcId="{2504CDA8-5AB5-4A4E-BAED-F639987A2882}" destId="{EAFBCB82-66DE-44C7-A7AB-D19C28896A2C}" srcOrd="1" destOrd="0" presId="urn:microsoft.com/office/officeart/2008/layout/HorizontalMultiLevelHierarchy"/>
    <dgm:cxn modelId="{07864180-E561-4B4E-8E67-0761BC4615C8}" srcId="{0BB801BB-2804-4A9E-B5CA-C09FAE74652E}" destId="{1E88DBD9-4465-49C7-81EC-6A54498FFD6D}" srcOrd="1" destOrd="0" parTransId="{7341BC21-4F6F-40E6-95B0-E449AAADE957}" sibTransId="{A64EBF5B-852F-44AF-AC50-E48B10E86A0B}"/>
    <dgm:cxn modelId="{10FB4A0C-9A55-44AF-9EA0-E0B943A4EF47}" type="presOf" srcId="{2504CDA8-5AB5-4A4E-BAED-F639987A2882}" destId="{5250F337-9AE4-44BF-BF47-5DD6F7DEBBE1}" srcOrd="0" destOrd="0" presId="urn:microsoft.com/office/officeart/2008/layout/HorizontalMultiLevelHierarchy"/>
    <dgm:cxn modelId="{60C2F43C-9736-48A6-8BC4-5CC1DC8A283E}" type="presOf" srcId="{7341BC21-4F6F-40E6-95B0-E449AAADE957}" destId="{5F486DE4-44EF-4B0A-8DD0-4DFCB79C7914}" srcOrd="1" destOrd="0" presId="urn:microsoft.com/office/officeart/2008/layout/HorizontalMultiLevelHierarchy"/>
    <dgm:cxn modelId="{72939A2A-57EF-4E4D-92F2-6ADCE0F424AF}" type="presOf" srcId="{3AC9D1C6-64CF-4C92-BF95-E787466D6C62}" destId="{99178917-39CC-48E7-8F41-3D6DBF2A7DBB}" srcOrd="0" destOrd="0" presId="urn:microsoft.com/office/officeart/2008/layout/HorizontalMultiLevelHierarchy"/>
    <dgm:cxn modelId="{68DD61C5-1908-4442-9E2E-8EE4F5488EF0}" type="presOf" srcId="{3AC9D1C6-64CF-4C92-BF95-E787466D6C62}" destId="{D3E8A5B2-FD67-4FE4-BDA6-5BB21A1AE06A}" srcOrd="1" destOrd="0" presId="urn:microsoft.com/office/officeart/2008/layout/HorizontalMultiLevelHierarchy"/>
    <dgm:cxn modelId="{A486BAAD-25DD-4D33-AF37-DBD2725AD791}" srcId="{0BB801BB-2804-4A9E-B5CA-C09FAE74652E}" destId="{1048406A-94AA-40AA-A9AC-B224903975D1}" srcOrd="3" destOrd="0" parTransId="{2504CDA8-5AB5-4A4E-BAED-F639987A2882}" sibTransId="{908DCE99-9AA6-4BCE-9DC1-BFC3C3C5AADB}"/>
    <dgm:cxn modelId="{3C57E050-CA74-498E-90F5-9035C66B50B5}" type="presOf" srcId="{A02F9680-0AE0-41E8-91BD-5624A11E7D19}" destId="{E38AABFA-89E1-4702-99A6-21E2CEB87685}" srcOrd="0" destOrd="0" presId="urn:microsoft.com/office/officeart/2008/layout/HorizontalMultiLevelHierarchy"/>
    <dgm:cxn modelId="{D271399C-D559-492C-97F5-6C7BAACCEE3F}" type="presOf" srcId="{0BB801BB-2804-4A9E-B5CA-C09FAE74652E}" destId="{DD11F0B0-A76D-47AB-B654-A3D72920975B}" srcOrd="0" destOrd="0" presId="urn:microsoft.com/office/officeart/2008/layout/HorizontalMultiLevelHierarchy"/>
    <dgm:cxn modelId="{DABA6844-8D5D-4F09-B4F2-DFA0FAC6EBBC}" type="presOf" srcId="{10161042-1ABC-4C14-A859-36C2B7365872}" destId="{671CB1D4-7F5A-4CE9-9B53-19E092A1A8A8}" srcOrd="1" destOrd="0" presId="urn:microsoft.com/office/officeart/2008/layout/HorizontalMultiLevelHierarchy"/>
    <dgm:cxn modelId="{EFA1CD48-1F16-4C16-A4D9-C509BB53AC0E}" type="presOf" srcId="{10161042-1ABC-4C14-A859-36C2B7365872}" destId="{9B768BCF-8423-405D-AC82-26D5CE8D62BF}" srcOrd="0" destOrd="0" presId="urn:microsoft.com/office/officeart/2008/layout/HorizontalMultiLevelHierarchy"/>
    <dgm:cxn modelId="{77071182-B217-4D5F-86C1-FB10CD85BC3D}" type="presOf" srcId="{1E88DBD9-4465-49C7-81EC-6A54498FFD6D}" destId="{6D07D876-4316-4FCE-B4CE-D74E784F24AE}" srcOrd="0" destOrd="0" presId="urn:microsoft.com/office/officeart/2008/layout/HorizontalMultiLevelHierarchy"/>
    <dgm:cxn modelId="{08C1D387-0AD5-44ED-A5BE-831AFF64339F}" srcId="{0BB801BB-2804-4A9E-B5CA-C09FAE74652E}" destId="{6C062B3B-09F3-435B-B4CD-529D8D83B467}" srcOrd="0" destOrd="0" parTransId="{10161042-1ABC-4C14-A859-36C2B7365872}" sibTransId="{5B27278D-18DB-4ABC-8337-BECC5F98C4B2}"/>
    <dgm:cxn modelId="{9695B86A-2DC2-4807-8610-9CE823ABC070}" srcId="{DE4C451A-61F3-427B-B66E-0E2E05F3A2EF}" destId="{0BB801BB-2804-4A9E-B5CA-C09FAE74652E}" srcOrd="0" destOrd="0" parTransId="{E61D103C-12C2-41A1-9E68-026C11CF4D42}" sibTransId="{E5D66E23-31B7-42A1-BF4F-CFC950CFF1AF}"/>
    <dgm:cxn modelId="{2E56BEE6-7C71-4E18-9344-8CAAA06B3D9E}" type="presOf" srcId="{7341BC21-4F6F-40E6-95B0-E449AAADE957}" destId="{1A51811C-8ECE-4C0F-A39B-B59C25D68C4F}" srcOrd="0" destOrd="0" presId="urn:microsoft.com/office/officeart/2008/layout/HorizontalMultiLevelHierarchy"/>
    <dgm:cxn modelId="{EF11D1C5-BAA9-4088-B348-0042D8EC12BD}" type="presOf" srcId="{6C062B3B-09F3-435B-B4CD-529D8D83B467}" destId="{B1378DB7-1FA8-4375-8F91-73B108F8C123}" srcOrd="0" destOrd="0" presId="urn:microsoft.com/office/officeart/2008/layout/HorizontalMultiLevelHierarchy"/>
    <dgm:cxn modelId="{502A8B96-9D77-4D44-AE9D-20F7B35E76EC}" type="presParOf" srcId="{B5C2D3D1-E35A-4371-A785-CC45D8377596}" destId="{59E0B598-2DC1-424F-9EF3-F22BEAFE7EC9}" srcOrd="0" destOrd="0" presId="urn:microsoft.com/office/officeart/2008/layout/HorizontalMultiLevelHierarchy"/>
    <dgm:cxn modelId="{2B48AC99-FFC7-4366-B7C7-77BCC3497E92}" type="presParOf" srcId="{59E0B598-2DC1-424F-9EF3-F22BEAFE7EC9}" destId="{DD11F0B0-A76D-47AB-B654-A3D72920975B}" srcOrd="0" destOrd="0" presId="urn:microsoft.com/office/officeart/2008/layout/HorizontalMultiLevelHierarchy"/>
    <dgm:cxn modelId="{3ED12DA0-35D0-4C39-A06C-AC94E0CA654D}" type="presParOf" srcId="{59E0B598-2DC1-424F-9EF3-F22BEAFE7EC9}" destId="{AFE31C2E-78EA-418C-BD22-8D7079C9C308}" srcOrd="1" destOrd="0" presId="urn:microsoft.com/office/officeart/2008/layout/HorizontalMultiLevelHierarchy"/>
    <dgm:cxn modelId="{871037DB-8DA6-4426-9945-788C4FAC2E3C}" type="presParOf" srcId="{AFE31C2E-78EA-418C-BD22-8D7079C9C308}" destId="{9B768BCF-8423-405D-AC82-26D5CE8D62BF}" srcOrd="0" destOrd="0" presId="urn:microsoft.com/office/officeart/2008/layout/HorizontalMultiLevelHierarchy"/>
    <dgm:cxn modelId="{82671E0E-4678-4D9F-9DF9-4F44E842A338}" type="presParOf" srcId="{9B768BCF-8423-405D-AC82-26D5CE8D62BF}" destId="{671CB1D4-7F5A-4CE9-9B53-19E092A1A8A8}" srcOrd="0" destOrd="0" presId="urn:microsoft.com/office/officeart/2008/layout/HorizontalMultiLevelHierarchy"/>
    <dgm:cxn modelId="{195AF7D1-BF91-48B6-AD98-F3C609DC22FA}" type="presParOf" srcId="{AFE31C2E-78EA-418C-BD22-8D7079C9C308}" destId="{0954B871-E2E9-4D52-92A1-E98E8BED0D63}" srcOrd="1" destOrd="0" presId="urn:microsoft.com/office/officeart/2008/layout/HorizontalMultiLevelHierarchy"/>
    <dgm:cxn modelId="{84332D8D-64A5-46D7-AB49-AB881B596957}" type="presParOf" srcId="{0954B871-E2E9-4D52-92A1-E98E8BED0D63}" destId="{B1378DB7-1FA8-4375-8F91-73B108F8C123}" srcOrd="0" destOrd="0" presId="urn:microsoft.com/office/officeart/2008/layout/HorizontalMultiLevelHierarchy"/>
    <dgm:cxn modelId="{DC469E15-0287-4775-ACDD-D527DCA4EEB5}" type="presParOf" srcId="{0954B871-E2E9-4D52-92A1-E98E8BED0D63}" destId="{346112EC-41EC-4194-9539-355934A711FC}" srcOrd="1" destOrd="0" presId="urn:microsoft.com/office/officeart/2008/layout/HorizontalMultiLevelHierarchy"/>
    <dgm:cxn modelId="{78BC59BA-F572-4D9E-9CCD-0FD97BBBB834}" type="presParOf" srcId="{AFE31C2E-78EA-418C-BD22-8D7079C9C308}" destId="{1A51811C-8ECE-4C0F-A39B-B59C25D68C4F}" srcOrd="2" destOrd="0" presId="urn:microsoft.com/office/officeart/2008/layout/HorizontalMultiLevelHierarchy"/>
    <dgm:cxn modelId="{A0C89F61-29C4-4C81-8EE7-680AEFE975E4}" type="presParOf" srcId="{1A51811C-8ECE-4C0F-A39B-B59C25D68C4F}" destId="{5F486DE4-44EF-4B0A-8DD0-4DFCB79C7914}" srcOrd="0" destOrd="0" presId="urn:microsoft.com/office/officeart/2008/layout/HorizontalMultiLevelHierarchy"/>
    <dgm:cxn modelId="{B46AFDAA-E458-4E99-AF09-9892F4288672}" type="presParOf" srcId="{AFE31C2E-78EA-418C-BD22-8D7079C9C308}" destId="{1CE7092C-414B-4DC2-A8C7-C379026D6AC8}" srcOrd="3" destOrd="0" presId="urn:microsoft.com/office/officeart/2008/layout/HorizontalMultiLevelHierarchy"/>
    <dgm:cxn modelId="{BF331A6A-F2C4-43BB-810B-082866D73F4B}" type="presParOf" srcId="{1CE7092C-414B-4DC2-A8C7-C379026D6AC8}" destId="{6D07D876-4316-4FCE-B4CE-D74E784F24AE}" srcOrd="0" destOrd="0" presId="urn:microsoft.com/office/officeart/2008/layout/HorizontalMultiLevelHierarchy"/>
    <dgm:cxn modelId="{A0DC090B-490E-4933-99B1-EDCDC27E98D5}" type="presParOf" srcId="{1CE7092C-414B-4DC2-A8C7-C379026D6AC8}" destId="{EF8D597E-ECD0-4900-B28D-3C0A702E4F77}" srcOrd="1" destOrd="0" presId="urn:microsoft.com/office/officeart/2008/layout/HorizontalMultiLevelHierarchy"/>
    <dgm:cxn modelId="{5B3C4FA5-D8A3-4347-9090-40E0031E639B}" type="presParOf" srcId="{AFE31C2E-78EA-418C-BD22-8D7079C9C308}" destId="{99178917-39CC-48E7-8F41-3D6DBF2A7DBB}" srcOrd="4" destOrd="0" presId="urn:microsoft.com/office/officeart/2008/layout/HorizontalMultiLevelHierarchy"/>
    <dgm:cxn modelId="{86A333D5-1827-40EB-914A-10B057409365}" type="presParOf" srcId="{99178917-39CC-48E7-8F41-3D6DBF2A7DBB}" destId="{D3E8A5B2-FD67-4FE4-BDA6-5BB21A1AE06A}" srcOrd="0" destOrd="0" presId="urn:microsoft.com/office/officeart/2008/layout/HorizontalMultiLevelHierarchy"/>
    <dgm:cxn modelId="{1B5A271C-8131-42BC-8C6C-03188CFA5D4A}" type="presParOf" srcId="{AFE31C2E-78EA-418C-BD22-8D7079C9C308}" destId="{9B7C7A9A-8EF1-4685-B715-929C4A9980F1}" srcOrd="5" destOrd="0" presId="urn:microsoft.com/office/officeart/2008/layout/HorizontalMultiLevelHierarchy"/>
    <dgm:cxn modelId="{6219CA0A-8916-4560-A439-570CFF0920D6}" type="presParOf" srcId="{9B7C7A9A-8EF1-4685-B715-929C4A9980F1}" destId="{E38AABFA-89E1-4702-99A6-21E2CEB87685}" srcOrd="0" destOrd="0" presId="urn:microsoft.com/office/officeart/2008/layout/HorizontalMultiLevelHierarchy"/>
    <dgm:cxn modelId="{6F7A11D1-A927-4B9B-97A1-4CB4ED1AF124}" type="presParOf" srcId="{9B7C7A9A-8EF1-4685-B715-929C4A9980F1}" destId="{0FF3E6FD-5B9A-4971-B23C-50960CCE66DA}" srcOrd="1" destOrd="0" presId="urn:microsoft.com/office/officeart/2008/layout/HorizontalMultiLevelHierarchy"/>
    <dgm:cxn modelId="{3CD74496-DD70-47CA-90C0-966029CE3EFE}" type="presParOf" srcId="{AFE31C2E-78EA-418C-BD22-8D7079C9C308}" destId="{5250F337-9AE4-44BF-BF47-5DD6F7DEBBE1}" srcOrd="6" destOrd="0" presId="urn:microsoft.com/office/officeart/2008/layout/HorizontalMultiLevelHierarchy"/>
    <dgm:cxn modelId="{99C8CBBC-63FC-490E-AD25-5FDD398051C6}" type="presParOf" srcId="{5250F337-9AE4-44BF-BF47-5DD6F7DEBBE1}" destId="{EAFBCB82-66DE-44C7-A7AB-D19C28896A2C}" srcOrd="0" destOrd="0" presId="urn:microsoft.com/office/officeart/2008/layout/HorizontalMultiLevelHierarchy"/>
    <dgm:cxn modelId="{37E14980-17E0-4190-9E20-DFB8B8568A1B}" type="presParOf" srcId="{AFE31C2E-78EA-418C-BD22-8D7079C9C308}" destId="{7FC2495D-5079-4684-9902-9828BE22D224}" srcOrd="7" destOrd="0" presId="urn:microsoft.com/office/officeart/2008/layout/HorizontalMultiLevelHierarchy"/>
    <dgm:cxn modelId="{2D9A6F2B-00E4-4AF9-B8D6-808F39358A61}" type="presParOf" srcId="{7FC2495D-5079-4684-9902-9828BE22D224}" destId="{11629B56-1A60-4143-BDAA-31BA2368561B}" srcOrd="0" destOrd="0" presId="urn:microsoft.com/office/officeart/2008/layout/HorizontalMultiLevelHierarchy"/>
    <dgm:cxn modelId="{E828B14E-4CFC-44B3-88F0-1FC2B1A7BFEC}" type="presParOf" srcId="{7FC2495D-5079-4684-9902-9828BE22D224}" destId="{B623F350-1409-4F27-887E-4A0F4C08B4C1}"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EA6E7A5-2F85-49AE-B9C5-2C4344E85627}" type="doc">
      <dgm:prSet loTypeId="urn:microsoft.com/office/officeart/2005/8/layout/radial4" loCatId="relationship" qsTypeId="urn:microsoft.com/office/officeart/2005/8/quickstyle/simple1" qsCatId="simple" csTypeId="urn:microsoft.com/office/officeart/2005/8/colors/accent5_2" csCatId="accent5" phldr="1"/>
      <dgm:spPr/>
      <dgm:t>
        <a:bodyPr/>
        <a:lstStyle/>
        <a:p>
          <a:endParaRPr lang="en-GB"/>
        </a:p>
      </dgm:t>
    </dgm:pt>
    <dgm:pt modelId="{33ACB8D2-63E2-4A4C-A399-1CCCFE5D6757}">
      <dgm:prSet phldrT="[Text]" custT="1"/>
      <dgm:spPr/>
      <dgm:t>
        <a:bodyPr/>
        <a:lstStyle/>
        <a:p>
          <a:r>
            <a:rPr lang="en-GB" sz="2800" dirty="0" smtClean="0">
              <a:latin typeface="Gotham Bold" panose="02000803030000020004" pitchFamily="2" charset="0"/>
              <a:cs typeface="Arial" panose="020B0604020202020204" pitchFamily="34" charset="0"/>
            </a:rPr>
            <a:t>Home Office</a:t>
          </a:r>
          <a:endParaRPr lang="en-GB" sz="2800" dirty="0">
            <a:latin typeface="Gotham Bold" panose="02000803030000020004" pitchFamily="2" charset="0"/>
            <a:cs typeface="Arial" panose="020B0604020202020204" pitchFamily="34" charset="0"/>
          </a:endParaRPr>
        </a:p>
      </dgm:t>
    </dgm:pt>
    <dgm:pt modelId="{27D5D3C2-50F1-4CF5-BDE7-98D7DC7D3BAE}" type="parTrans" cxnId="{EB57E060-8A39-4546-ABD9-96DB13406A5A}">
      <dgm:prSet/>
      <dgm:spPr/>
      <dgm:t>
        <a:bodyPr/>
        <a:lstStyle/>
        <a:p>
          <a:endParaRPr lang="en-GB"/>
        </a:p>
      </dgm:t>
    </dgm:pt>
    <dgm:pt modelId="{FCF775F2-D7EB-4AA1-ACF7-5EFCE3800E81}" type="sibTrans" cxnId="{EB57E060-8A39-4546-ABD9-96DB13406A5A}">
      <dgm:prSet/>
      <dgm:spPr/>
      <dgm:t>
        <a:bodyPr/>
        <a:lstStyle/>
        <a:p>
          <a:endParaRPr lang="en-GB"/>
        </a:p>
      </dgm:t>
    </dgm:pt>
    <dgm:pt modelId="{5F00D1FC-13D3-445B-AD4E-4BA3167D70B6}">
      <dgm:prSet phldrT="[Text]" custT="1"/>
      <dgm:spPr/>
      <dgm:t>
        <a:bodyPr/>
        <a:lstStyle/>
        <a:p>
          <a:r>
            <a:rPr lang="en-GB" sz="1800" dirty="0" smtClean="0">
              <a:latin typeface="Arial" panose="020B0604020202020204" pitchFamily="34" charset="0"/>
              <a:cs typeface="Arial" panose="020B0604020202020204" pitchFamily="34" charset="0"/>
            </a:rPr>
            <a:t>Hospital Admissions – Knife/Sharp object related</a:t>
          </a:r>
          <a:endParaRPr lang="en-GB" sz="1800" dirty="0">
            <a:latin typeface="Arial" panose="020B0604020202020204" pitchFamily="34" charset="0"/>
            <a:cs typeface="Arial" panose="020B0604020202020204" pitchFamily="34" charset="0"/>
          </a:endParaRPr>
        </a:p>
      </dgm:t>
    </dgm:pt>
    <dgm:pt modelId="{FAC0232A-6AE9-409F-9A88-65103E3B07A7}" type="parTrans" cxnId="{7DB289F0-F20C-4CF8-9FED-00E6C4B739EE}">
      <dgm:prSet/>
      <dgm:spPr/>
      <dgm:t>
        <a:bodyPr/>
        <a:lstStyle/>
        <a:p>
          <a:endParaRPr lang="en-GB"/>
        </a:p>
      </dgm:t>
    </dgm:pt>
    <dgm:pt modelId="{3957C214-DA3F-4460-9E46-CF2F47A261C8}" type="sibTrans" cxnId="{7DB289F0-F20C-4CF8-9FED-00E6C4B739EE}">
      <dgm:prSet/>
      <dgm:spPr/>
      <dgm:t>
        <a:bodyPr/>
        <a:lstStyle/>
        <a:p>
          <a:endParaRPr lang="en-GB"/>
        </a:p>
      </dgm:t>
    </dgm:pt>
    <dgm:pt modelId="{C0BBE1A4-48A6-4B52-936A-AAF845022636}">
      <dgm:prSet custT="1"/>
      <dgm:spPr/>
      <dgm:t>
        <a:bodyPr/>
        <a:lstStyle/>
        <a:p>
          <a:r>
            <a:rPr lang="en-GB" sz="1800" dirty="0" smtClean="0">
              <a:latin typeface="Arial" panose="020B0604020202020204" pitchFamily="34" charset="0"/>
              <a:cs typeface="Arial" panose="020B0604020202020204" pitchFamily="34" charset="0"/>
            </a:rPr>
            <a:t>Reduction in all non-domestic homicides</a:t>
          </a:r>
          <a:endParaRPr lang="en-GB" sz="1800" dirty="0">
            <a:latin typeface="Arial" panose="020B0604020202020204" pitchFamily="34" charset="0"/>
            <a:cs typeface="Arial" panose="020B0604020202020204" pitchFamily="34" charset="0"/>
          </a:endParaRPr>
        </a:p>
      </dgm:t>
    </dgm:pt>
    <dgm:pt modelId="{BB28582A-2728-47BE-8526-CB1A2E9A6BE2}" type="parTrans" cxnId="{626700E9-8B6D-466F-8F78-E285D705D7AD}">
      <dgm:prSet/>
      <dgm:spPr/>
      <dgm:t>
        <a:bodyPr/>
        <a:lstStyle/>
        <a:p>
          <a:endParaRPr lang="en-GB"/>
        </a:p>
      </dgm:t>
    </dgm:pt>
    <dgm:pt modelId="{E2988489-DCE3-4440-9EFD-2E70479E12D2}" type="sibTrans" cxnId="{626700E9-8B6D-466F-8F78-E285D705D7AD}">
      <dgm:prSet/>
      <dgm:spPr/>
      <dgm:t>
        <a:bodyPr/>
        <a:lstStyle/>
        <a:p>
          <a:endParaRPr lang="en-GB"/>
        </a:p>
      </dgm:t>
    </dgm:pt>
    <dgm:pt modelId="{3A804CB6-F6E6-4478-A81D-B97EBC8AA1AE}">
      <dgm:prSet phldrT="[Text]" custT="1"/>
      <dgm:spPr/>
      <dgm:t>
        <a:bodyPr/>
        <a:lstStyle/>
        <a:p>
          <a:r>
            <a:rPr lang="en-GB" sz="1800" dirty="0" smtClean="0">
              <a:latin typeface="Arial" panose="020B0604020202020204" pitchFamily="34" charset="0"/>
              <a:cs typeface="Arial" panose="020B0604020202020204" pitchFamily="34" charset="0"/>
            </a:rPr>
            <a:t>Reduction in knife-enabled serious violence</a:t>
          </a:r>
          <a:endParaRPr lang="en-GB" sz="1800" dirty="0">
            <a:latin typeface="Arial" panose="020B0604020202020204" pitchFamily="34" charset="0"/>
            <a:cs typeface="Arial" panose="020B0604020202020204" pitchFamily="34" charset="0"/>
          </a:endParaRPr>
        </a:p>
      </dgm:t>
    </dgm:pt>
    <dgm:pt modelId="{32A41C0C-1289-4CEB-AFF7-701A0B4C615B}" type="parTrans" cxnId="{C702D018-A303-462F-B6E5-70E4C533970A}">
      <dgm:prSet/>
      <dgm:spPr/>
      <dgm:t>
        <a:bodyPr/>
        <a:lstStyle/>
        <a:p>
          <a:endParaRPr lang="en-GB"/>
        </a:p>
      </dgm:t>
    </dgm:pt>
    <dgm:pt modelId="{6017BDF8-CDA5-4D07-9CA5-E0A2CE046CC3}" type="sibTrans" cxnId="{C702D018-A303-462F-B6E5-70E4C533970A}">
      <dgm:prSet/>
      <dgm:spPr/>
      <dgm:t>
        <a:bodyPr/>
        <a:lstStyle/>
        <a:p>
          <a:endParaRPr lang="en-GB"/>
        </a:p>
      </dgm:t>
    </dgm:pt>
    <dgm:pt modelId="{1E8414D7-A92C-4178-A33F-5F8CBCDE489D}" type="pres">
      <dgm:prSet presAssocID="{BEA6E7A5-2F85-49AE-B9C5-2C4344E85627}" presName="cycle" presStyleCnt="0">
        <dgm:presLayoutVars>
          <dgm:chMax val="1"/>
          <dgm:dir/>
          <dgm:animLvl val="ctr"/>
          <dgm:resizeHandles val="exact"/>
        </dgm:presLayoutVars>
      </dgm:prSet>
      <dgm:spPr/>
      <dgm:t>
        <a:bodyPr/>
        <a:lstStyle/>
        <a:p>
          <a:endParaRPr lang="en-GB"/>
        </a:p>
      </dgm:t>
    </dgm:pt>
    <dgm:pt modelId="{6907BF7F-185A-46B0-A0F2-1EB4AA5C1AE2}" type="pres">
      <dgm:prSet presAssocID="{33ACB8D2-63E2-4A4C-A399-1CCCFE5D6757}" presName="centerShape" presStyleLbl="node0" presStyleIdx="0" presStyleCnt="1"/>
      <dgm:spPr/>
      <dgm:t>
        <a:bodyPr/>
        <a:lstStyle/>
        <a:p>
          <a:endParaRPr lang="en-GB"/>
        </a:p>
      </dgm:t>
    </dgm:pt>
    <dgm:pt modelId="{0C0B2987-3B01-45BD-AB1C-834554B98DC0}" type="pres">
      <dgm:prSet presAssocID="{32A41C0C-1289-4CEB-AFF7-701A0B4C615B}" presName="parTrans" presStyleLbl="bgSibTrans2D1" presStyleIdx="0" presStyleCnt="3"/>
      <dgm:spPr/>
      <dgm:t>
        <a:bodyPr/>
        <a:lstStyle/>
        <a:p>
          <a:endParaRPr lang="en-GB"/>
        </a:p>
      </dgm:t>
    </dgm:pt>
    <dgm:pt modelId="{BA888E36-B062-4C9A-8EDE-1AC6834918C9}" type="pres">
      <dgm:prSet presAssocID="{3A804CB6-F6E6-4478-A81D-B97EBC8AA1AE}" presName="node" presStyleLbl="node1" presStyleIdx="0" presStyleCnt="3">
        <dgm:presLayoutVars>
          <dgm:bulletEnabled val="1"/>
        </dgm:presLayoutVars>
      </dgm:prSet>
      <dgm:spPr/>
      <dgm:t>
        <a:bodyPr/>
        <a:lstStyle/>
        <a:p>
          <a:endParaRPr lang="en-GB"/>
        </a:p>
      </dgm:t>
    </dgm:pt>
    <dgm:pt modelId="{1C9DB5D0-820C-4DB4-B0F0-BD2C8CDC6CC2}" type="pres">
      <dgm:prSet presAssocID="{FAC0232A-6AE9-409F-9A88-65103E3B07A7}" presName="parTrans" presStyleLbl="bgSibTrans2D1" presStyleIdx="1" presStyleCnt="3"/>
      <dgm:spPr/>
      <dgm:t>
        <a:bodyPr/>
        <a:lstStyle/>
        <a:p>
          <a:endParaRPr lang="en-GB"/>
        </a:p>
      </dgm:t>
    </dgm:pt>
    <dgm:pt modelId="{18805129-7BF1-4D98-9C33-EA184302B309}" type="pres">
      <dgm:prSet presAssocID="{5F00D1FC-13D3-445B-AD4E-4BA3167D70B6}" presName="node" presStyleLbl="node1" presStyleIdx="1" presStyleCnt="3">
        <dgm:presLayoutVars>
          <dgm:bulletEnabled val="1"/>
        </dgm:presLayoutVars>
      </dgm:prSet>
      <dgm:spPr/>
      <dgm:t>
        <a:bodyPr/>
        <a:lstStyle/>
        <a:p>
          <a:endParaRPr lang="en-GB"/>
        </a:p>
      </dgm:t>
    </dgm:pt>
    <dgm:pt modelId="{BF551253-0FD2-4737-8B0D-560067985346}" type="pres">
      <dgm:prSet presAssocID="{BB28582A-2728-47BE-8526-CB1A2E9A6BE2}" presName="parTrans" presStyleLbl="bgSibTrans2D1" presStyleIdx="2" presStyleCnt="3"/>
      <dgm:spPr/>
      <dgm:t>
        <a:bodyPr/>
        <a:lstStyle/>
        <a:p>
          <a:endParaRPr lang="en-GB"/>
        </a:p>
      </dgm:t>
    </dgm:pt>
    <dgm:pt modelId="{6654A368-1F39-4CAE-BC8B-6044E1E8989F}" type="pres">
      <dgm:prSet presAssocID="{C0BBE1A4-48A6-4B52-936A-AAF845022636}" presName="node" presStyleLbl="node1" presStyleIdx="2" presStyleCnt="3">
        <dgm:presLayoutVars>
          <dgm:bulletEnabled val="1"/>
        </dgm:presLayoutVars>
      </dgm:prSet>
      <dgm:spPr/>
      <dgm:t>
        <a:bodyPr/>
        <a:lstStyle/>
        <a:p>
          <a:endParaRPr lang="en-GB"/>
        </a:p>
      </dgm:t>
    </dgm:pt>
  </dgm:ptLst>
  <dgm:cxnLst>
    <dgm:cxn modelId="{BD08D666-38F3-4EEB-999A-AE2475EC1701}" type="presOf" srcId="{FAC0232A-6AE9-409F-9A88-65103E3B07A7}" destId="{1C9DB5D0-820C-4DB4-B0F0-BD2C8CDC6CC2}" srcOrd="0" destOrd="0" presId="urn:microsoft.com/office/officeart/2005/8/layout/radial4"/>
    <dgm:cxn modelId="{C702D018-A303-462F-B6E5-70E4C533970A}" srcId="{33ACB8D2-63E2-4A4C-A399-1CCCFE5D6757}" destId="{3A804CB6-F6E6-4478-A81D-B97EBC8AA1AE}" srcOrd="0" destOrd="0" parTransId="{32A41C0C-1289-4CEB-AFF7-701A0B4C615B}" sibTransId="{6017BDF8-CDA5-4D07-9CA5-E0A2CE046CC3}"/>
    <dgm:cxn modelId="{EB57E060-8A39-4546-ABD9-96DB13406A5A}" srcId="{BEA6E7A5-2F85-49AE-B9C5-2C4344E85627}" destId="{33ACB8D2-63E2-4A4C-A399-1CCCFE5D6757}" srcOrd="0" destOrd="0" parTransId="{27D5D3C2-50F1-4CF5-BDE7-98D7DC7D3BAE}" sibTransId="{FCF775F2-D7EB-4AA1-ACF7-5EFCE3800E81}"/>
    <dgm:cxn modelId="{7DB289F0-F20C-4CF8-9FED-00E6C4B739EE}" srcId="{33ACB8D2-63E2-4A4C-A399-1CCCFE5D6757}" destId="{5F00D1FC-13D3-445B-AD4E-4BA3167D70B6}" srcOrd="1" destOrd="0" parTransId="{FAC0232A-6AE9-409F-9A88-65103E3B07A7}" sibTransId="{3957C214-DA3F-4460-9E46-CF2F47A261C8}"/>
    <dgm:cxn modelId="{5086C765-7DF4-4607-AB49-39562D45EADB}" type="presOf" srcId="{C0BBE1A4-48A6-4B52-936A-AAF845022636}" destId="{6654A368-1F39-4CAE-BC8B-6044E1E8989F}" srcOrd="0" destOrd="0" presId="urn:microsoft.com/office/officeart/2005/8/layout/radial4"/>
    <dgm:cxn modelId="{E237C274-556B-4E35-815C-C4C842C68EE9}" type="presOf" srcId="{BB28582A-2728-47BE-8526-CB1A2E9A6BE2}" destId="{BF551253-0FD2-4737-8B0D-560067985346}" srcOrd="0" destOrd="0" presId="urn:microsoft.com/office/officeart/2005/8/layout/radial4"/>
    <dgm:cxn modelId="{626700E9-8B6D-466F-8F78-E285D705D7AD}" srcId="{33ACB8D2-63E2-4A4C-A399-1CCCFE5D6757}" destId="{C0BBE1A4-48A6-4B52-936A-AAF845022636}" srcOrd="2" destOrd="0" parTransId="{BB28582A-2728-47BE-8526-CB1A2E9A6BE2}" sibTransId="{E2988489-DCE3-4440-9EFD-2E70479E12D2}"/>
    <dgm:cxn modelId="{7FF37BF0-C5D1-4D39-A7F9-893FCD411405}" type="presOf" srcId="{32A41C0C-1289-4CEB-AFF7-701A0B4C615B}" destId="{0C0B2987-3B01-45BD-AB1C-834554B98DC0}" srcOrd="0" destOrd="0" presId="urn:microsoft.com/office/officeart/2005/8/layout/radial4"/>
    <dgm:cxn modelId="{E493D744-3F88-4A2E-97AC-733BB0F31D20}" type="presOf" srcId="{3A804CB6-F6E6-4478-A81D-B97EBC8AA1AE}" destId="{BA888E36-B062-4C9A-8EDE-1AC6834918C9}" srcOrd="0" destOrd="0" presId="urn:microsoft.com/office/officeart/2005/8/layout/radial4"/>
    <dgm:cxn modelId="{B0BCD98D-78DF-4878-B270-F60E9ACCF512}" type="presOf" srcId="{5F00D1FC-13D3-445B-AD4E-4BA3167D70B6}" destId="{18805129-7BF1-4D98-9C33-EA184302B309}" srcOrd="0" destOrd="0" presId="urn:microsoft.com/office/officeart/2005/8/layout/radial4"/>
    <dgm:cxn modelId="{05A97D80-93DE-416B-9140-2E3CA16EB96F}" type="presOf" srcId="{33ACB8D2-63E2-4A4C-A399-1CCCFE5D6757}" destId="{6907BF7F-185A-46B0-A0F2-1EB4AA5C1AE2}" srcOrd="0" destOrd="0" presId="urn:microsoft.com/office/officeart/2005/8/layout/radial4"/>
    <dgm:cxn modelId="{6A6CB5AF-3AFA-4EE5-B7D0-EFDF21DAB1AE}" type="presOf" srcId="{BEA6E7A5-2F85-49AE-B9C5-2C4344E85627}" destId="{1E8414D7-A92C-4178-A33F-5F8CBCDE489D}" srcOrd="0" destOrd="0" presId="urn:microsoft.com/office/officeart/2005/8/layout/radial4"/>
    <dgm:cxn modelId="{EBD90514-EA96-46F8-B472-CAE3C5B293EE}" type="presParOf" srcId="{1E8414D7-A92C-4178-A33F-5F8CBCDE489D}" destId="{6907BF7F-185A-46B0-A0F2-1EB4AA5C1AE2}" srcOrd="0" destOrd="0" presId="urn:microsoft.com/office/officeart/2005/8/layout/radial4"/>
    <dgm:cxn modelId="{FC879B4E-EE33-4D79-B587-0E2CC24990BE}" type="presParOf" srcId="{1E8414D7-A92C-4178-A33F-5F8CBCDE489D}" destId="{0C0B2987-3B01-45BD-AB1C-834554B98DC0}" srcOrd="1" destOrd="0" presId="urn:microsoft.com/office/officeart/2005/8/layout/radial4"/>
    <dgm:cxn modelId="{650812E2-ABEC-4830-B1AA-63DB656F43E9}" type="presParOf" srcId="{1E8414D7-A92C-4178-A33F-5F8CBCDE489D}" destId="{BA888E36-B062-4C9A-8EDE-1AC6834918C9}" srcOrd="2" destOrd="0" presId="urn:microsoft.com/office/officeart/2005/8/layout/radial4"/>
    <dgm:cxn modelId="{8F9C36EA-6178-4CCA-89BF-F12466E78FBF}" type="presParOf" srcId="{1E8414D7-A92C-4178-A33F-5F8CBCDE489D}" destId="{1C9DB5D0-820C-4DB4-B0F0-BD2C8CDC6CC2}" srcOrd="3" destOrd="0" presId="urn:microsoft.com/office/officeart/2005/8/layout/radial4"/>
    <dgm:cxn modelId="{F6E24887-8A92-478A-B50D-AA8A6F3CDCB5}" type="presParOf" srcId="{1E8414D7-A92C-4178-A33F-5F8CBCDE489D}" destId="{18805129-7BF1-4D98-9C33-EA184302B309}" srcOrd="4" destOrd="0" presId="urn:microsoft.com/office/officeart/2005/8/layout/radial4"/>
    <dgm:cxn modelId="{72392DEE-75A7-4EA8-84C4-07F63FF2C56C}" type="presParOf" srcId="{1E8414D7-A92C-4178-A33F-5F8CBCDE489D}" destId="{BF551253-0FD2-4737-8B0D-560067985346}" srcOrd="5" destOrd="0" presId="urn:microsoft.com/office/officeart/2005/8/layout/radial4"/>
    <dgm:cxn modelId="{BE0E5CC4-AAE2-4B59-8713-88640EF60B23}" type="presParOf" srcId="{1E8414D7-A92C-4178-A33F-5F8CBCDE489D}" destId="{6654A368-1F39-4CAE-BC8B-6044E1E8989F}" srcOrd="6"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A6E7A5-2F85-49AE-B9C5-2C4344E85627}" type="doc">
      <dgm:prSet loTypeId="urn:microsoft.com/office/officeart/2005/8/layout/radial4" loCatId="relationship" qsTypeId="urn:microsoft.com/office/officeart/2005/8/quickstyle/simple1" qsCatId="simple" csTypeId="urn:microsoft.com/office/officeart/2005/8/colors/accent5_2" csCatId="accent5" phldr="1"/>
      <dgm:spPr/>
      <dgm:t>
        <a:bodyPr/>
        <a:lstStyle/>
        <a:p>
          <a:endParaRPr lang="en-GB"/>
        </a:p>
      </dgm:t>
    </dgm:pt>
    <dgm:pt modelId="{33ACB8D2-63E2-4A4C-A399-1CCCFE5D6757}">
      <dgm:prSet phldrT="[Text]" custT="1"/>
      <dgm:spPr/>
      <dgm:t>
        <a:bodyPr/>
        <a:lstStyle/>
        <a:p>
          <a:r>
            <a:rPr lang="en-GB" sz="2000" dirty="0" smtClean="0">
              <a:latin typeface="Gotham Bold" panose="02000803030000020004" pitchFamily="2" charset="0"/>
              <a:cs typeface="Arial" panose="020B0604020202020204" pitchFamily="34" charset="0"/>
            </a:rPr>
            <a:t>Local Measures</a:t>
          </a:r>
          <a:endParaRPr lang="en-GB" sz="2000" dirty="0">
            <a:latin typeface="Gotham Bold" panose="02000803030000020004" pitchFamily="2" charset="0"/>
            <a:cs typeface="Arial" panose="020B0604020202020204" pitchFamily="34" charset="0"/>
          </a:endParaRPr>
        </a:p>
      </dgm:t>
    </dgm:pt>
    <dgm:pt modelId="{27D5D3C2-50F1-4CF5-BDE7-98D7DC7D3BAE}" type="parTrans" cxnId="{EB57E060-8A39-4546-ABD9-96DB13406A5A}">
      <dgm:prSet/>
      <dgm:spPr/>
      <dgm:t>
        <a:bodyPr/>
        <a:lstStyle/>
        <a:p>
          <a:endParaRPr lang="en-GB"/>
        </a:p>
      </dgm:t>
    </dgm:pt>
    <dgm:pt modelId="{FCF775F2-D7EB-4AA1-ACF7-5EFCE3800E81}" type="sibTrans" cxnId="{EB57E060-8A39-4546-ABD9-96DB13406A5A}">
      <dgm:prSet/>
      <dgm:spPr/>
      <dgm:t>
        <a:bodyPr/>
        <a:lstStyle/>
        <a:p>
          <a:endParaRPr lang="en-GB"/>
        </a:p>
      </dgm:t>
    </dgm:pt>
    <dgm:pt modelId="{5F00D1FC-13D3-445B-AD4E-4BA3167D70B6}">
      <dgm:prSet phldrT="[Text]" custT="1"/>
      <dgm:spPr/>
      <dgm:t>
        <a:bodyPr/>
        <a:lstStyle/>
        <a:p>
          <a:r>
            <a:rPr lang="en-GB" sz="1800" dirty="0" smtClean="0">
              <a:latin typeface="Arial" panose="020B0604020202020204" pitchFamily="34" charset="0"/>
              <a:cs typeface="Arial" panose="020B0604020202020204" pitchFamily="34" charset="0"/>
            </a:rPr>
            <a:t>Increase in quality interventions for victims aged under 25</a:t>
          </a:r>
          <a:endParaRPr lang="en-GB" sz="1800" dirty="0">
            <a:latin typeface="Arial" panose="020B0604020202020204" pitchFamily="34" charset="0"/>
            <a:cs typeface="Arial" panose="020B0604020202020204" pitchFamily="34" charset="0"/>
          </a:endParaRPr>
        </a:p>
      </dgm:t>
    </dgm:pt>
    <dgm:pt modelId="{FAC0232A-6AE9-409F-9A88-65103E3B07A7}" type="parTrans" cxnId="{7DB289F0-F20C-4CF8-9FED-00E6C4B739EE}">
      <dgm:prSet/>
      <dgm:spPr/>
      <dgm:t>
        <a:bodyPr/>
        <a:lstStyle/>
        <a:p>
          <a:endParaRPr lang="en-GB"/>
        </a:p>
      </dgm:t>
    </dgm:pt>
    <dgm:pt modelId="{3957C214-DA3F-4460-9E46-CF2F47A261C8}" type="sibTrans" cxnId="{7DB289F0-F20C-4CF8-9FED-00E6C4B739EE}">
      <dgm:prSet/>
      <dgm:spPr/>
      <dgm:t>
        <a:bodyPr/>
        <a:lstStyle/>
        <a:p>
          <a:endParaRPr lang="en-GB"/>
        </a:p>
      </dgm:t>
    </dgm:pt>
    <dgm:pt modelId="{C0BBE1A4-48A6-4B52-936A-AAF845022636}">
      <dgm:prSet custT="1"/>
      <dgm:spPr/>
      <dgm:t>
        <a:bodyPr/>
        <a:lstStyle/>
        <a:p>
          <a:r>
            <a:rPr lang="en-GB" sz="1800" dirty="0" smtClean="0">
              <a:latin typeface="Arial" panose="020B0604020202020204" pitchFamily="34" charset="0"/>
              <a:cs typeface="Arial" panose="020B0604020202020204" pitchFamily="34" charset="0"/>
            </a:rPr>
            <a:t>Reduction in admissions for assaults with knife or sharp object</a:t>
          </a:r>
          <a:endParaRPr lang="en-GB" sz="1800" dirty="0">
            <a:latin typeface="Arial" panose="020B0604020202020204" pitchFamily="34" charset="0"/>
            <a:cs typeface="Arial" panose="020B0604020202020204" pitchFamily="34" charset="0"/>
          </a:endParaRPr>
        </a:p>
      </dgm:t>
    </dgm:pt>
    <dgm:pt modelId="{BB28582A-2728-47BE-8526-CB1A2E9A6BE2}" type="parTrans" cxnId="{626700E9-8B6D-466F-8F78-E285D705D7AD}">
      <dgm:prSet/>
      <dgm:spPr/>
      <dgm:t>
        <a:bodyPr/>
        <a:lstStyle/>
        <a:p>
          <a:endParaRPr lang="en-GB"/>
        </a:p>
      </dgm:t>
    </dgm:pt>
    <dgm:pt modelId="{E2988489-DCE3-4440-9EFD-2E70479E12D2}" type="sibTrans" cxnId="{626700E9-8B6D-466F-8F78-E285D705D7AD}">
      <dgm:prSet/>
      <dgm:spPr/>
      <dgm:t>
        <a:bodyPr/>
        <a:lstStyle/>
        <a:p>
          <a:endParaRPr lang="en-GB"/>
        </a:p>
      </dgm:t>
    </dgm:pt>
    <dgm:pt modelId="{3A804CB6-F6E6-4478-A81D-B97EBC8AA1AE}">
      <dgm:prSet phldrT="[Text]" custT="1"/>
      <dgm:spPr/>
      <dgm:t>
        <a:bodyPr/>
        <a:lstStyle/>
        <a:p>
          <a:r>
            <a:rPr lang="en-GB" sz="1800" dirty="0" smtClean="0">
              <a:latin typeface="Arial" panose="020B0604020202020204" pitchFamily="34" charset="0"/>
              <a:cs typeface="Arial" panose="020B0604020202020204" pitchFamily="34" charset="0"/>
            </a:rPr>
            <a:t>Increase in quality interventions for offenders aged under 25</a:t>
          </a:r>
          <a:endParaRPr lang="en-GB" sz="1800" dirty="0">
            <a:latin typeface="Arial" panose="020B0604020202020204" pitchFamily="34" charset="0"/>
            <a:cs typeface="Arial" panose="020B0604020202020204" pitchFamily="34" charset="0"/>
          </a:endParaRPr>
        </a:p>
      </dgm:t>
    </dgm:pt>
    <dgm:pt modelId="{32A41C0C-1289-4CEB-AFF7-701A0B4C615B}" type="parTrans" cxnId="{C702D018-A303-462F-B6E5-70E4C533970A}">
      <dgm:prSet/>
      <dgm:spPr/>
      <dgm:t>
        <a:bodyPr/>
        <a:lstStyle/>
        <a:p>
          <a:endParaRPr lang="en-GB"/>
        </a:p>
      </dgm:t>
    </dgm:pt>
    <dgm:pt modelId="{6017BDF8-CDA5-4D07-9CA5-E0A2CE046CC3}" type="sibTrans" cxnId="{C702D018-A303-462F-B6E5-70E4C533970A}">
      <dgm:prSet/>
      <dgm:spPr/>
      <dgm:t>
        <a:bodyPr/>
        <a:lstStyle/>
        <a:p>
          <a:endParaRPr lang="en-GB"/>
        </a:p>
      </dgm:t>
    </dgm:pt>
    <dgm:pt modelId="{1E8414D7-A92C-4178-A33F-5F8CBCDE489D}" type="pres">
      <dgm:prSet presAssocID="{BEA6E7A5-2F85-49AE-B9C5-2C4344E85627}" presName="cycle" presStyleCnt="0">
        <dgm:presLayoutVars>
          <dgm:chMax val="1"/>
          <dgm:dir/>
          <dgm:animLvl val="ctr"/>
          <dgm:resizeHandles val="exact"/>
        </dgm:presLayoutVars>
      </dgm:prSet>
      <dgm:spPr/>
      <dgm:t>
        <a:bodyPr/>
        <a:lstStyle/>
        <a:p>
          <a:endParaRPr lang="en-GB"/>
        </a:p>
      </dgm:t>
    </dgm:pt>
    <dgm:pt modelId="{6907BF7F-185A-46B0-A0F2-1EB4AA5C1AE2}" type="pres">
      <dgm:prSet presAssocID="{33ACB8D2-63E2-4A4C-A399-1CCCFE5D6757}" presName="centerShape" presStyleLbl="node0" presStyleIdx="0" presStyleCnt="1"/>
      <dgm:spPr/>
      <dgm:t>
        <a:bodyPr/>
        <a:lstStyle/>
        <a:p>
          <a:endParaRPr lang="en-GB"/>
        </a:p>
      </dgm:t>
    </dgm:pt>
    <dgm:pt modelId="{0C0B2987-3B01-45BD-AB1C-834554B98DC0}" type="pres">
      <dgm:prSet presAssocID="{32A41C0C-1289-4CEB-AFF7-701A0B4C615B}" presName="parTrans" presStyleLbl="bgSibTrans2D1" presStyleIdx="0" presStyleCnt="3"/>
      <dgm:spPr/>
      <dgm:t>
        <a:bodyPr/>
        <a:lstStyle/>
        <a:p>
          <a:endParaRPr lang="en-GB"/>
        </a:p>
      </dgm:t>
    </dgm:pt>
    <dgm:pt modelId="{BA888E36-B062-4C9A-8EDE-1AC6834918C9}" type="pres">
      <dgm:prSet presAssocID="{3A804CB6-F6E6-4478-A81D-B97EBC8AA1AE}" presName="node" presStyleLbl="node1" presStyleIdx="0" presStyleCnt="3">
        <dgm:presLayoutVars>
          <dgm:bulletEnabled val="1"/>
        </dgm:presLayoutVars>
      </dgm:prSet>
      <dgm:spPr/>
      <dgm:t>
        <a:bodyPr/>
        <a:lstStyle/>
        <a:p>
          <a:endParaRPr lang="en-GB"/>
        </a:p>
      </dgm:t>
    </dgm:pt>
    <dgm:pt modelId="{1C9DB5D0-820C-4DB4-B0F0-BD2C8CDC6CC2}" type="pres">
      <dgm:prSet presAssocID="{FAC0232A-6AE9-409F-9A88-65103E3B07A7}" presName="parTrans" presStyleLbl="bgSibTrans2D1" presStyleIdx="1" presStyleCnt="3"/>
      <dgm:spPr/>
      <dgm:t>
        <a:bodyPr/>
        <a:lstStyle/>
        <a:p>
          <a:endParaRPr lang="en-GB"/>
        </a:p>
      </dgm:t>
    </dgm:pt>
    <dgm:pt modelId="{18805129-7BF1-4D98-9C33-EA184302B309}" type="pres">
      <dgm:prSet presAssocID="{5F00D1FC-13D3-445B-AD4E-4BA3167D70B6}" presName="node" presStyleLbl="node1" presStyleIdx="1" presStyleCnt="3">
        <dgm:presLayoutVars>
          <dgm:bulletEnabled val="1"/>
        </dgm:presLayoutVars>
      </dgm:prSet>
      <dgm:spPr/>
      <dgm:t>
        <a:bodyPr/>
        <a:lstStyle/>
        <a:p>
          <a:endParaRPr lang="en-GB"/>
        </a:p>
      </dgm:t>
    </dgm:pt>
    <dgm:pt modelId="{BF551253-0FD2-4737-8B0D-560067985346}" type="pres">
      <dgm:prSet presAssocID="{BB28582A-2728-47BE-8526-CB1A2E9A6BE2}" presName="parTrans" presStyleLbl="bgSibTrans2D1" presStyleIdx="2" presStyleCnt="3"/>
      <dgm:spPr/>
      <dgm:t>
        <a:bodyPr/>
        <a:lstStyle/>
        <a:p>
          <a:endParaRPr lang="en-GB"/>
        </a:p>
      </dgm:t>
    </dgm:pt>
    <dgm:pt modelId="{6654A368-1F39-4CAE-BC8B-6044E1E8989F}" type="pres">
      <dgm:prSet presAssocID="{C0BBE1A4-48A6-4B52-936A-AAF845022636}" presName="node" presStyleLbl="node1" presStyleIdx="2" presStyleCnt="3">
        <dgm:presLayoutVars>
          <dgm:bulletEnabled val="1"/>
        </dgm:presLayoutVars>
      </dgm:prSet>
      <dgm:spPr/>
      <dgm:t>
        <a:bodyPr/>
        <a:lstStyle/>
        <a:p>
          <a:endParaRPr lang="en-GB"/>
        </a:p>
      </dgm:t>
    </dgm:pt>
  </dgm:ptLst>
  <dgm:cxnLst>
    <dgm:cxn modelId="{63DAF502-99AD-4110-8CA1-C77B64ED0D89}" type="presOf" srcId="{33ACB8D2-63E2-4A4C-A399-1CCCFE5D6757}" destId="{6907BF7F-185A-46B0-A0F2-1EB4AA5C1AE2}" srcOrd="0" destOrd="0" presId="urn:microsoft.com/office/officeart/2005/8/layout/radial4"/>
    <dgm:cxn modelId="{2C797585-76FC-4467-95DE-429772C0F43F}" type="presOf" srcId="{3A804CB6-F6E6-4478-A81D-B97EBC8AA1AE}" destId="{BA888E36-B062-4C9A-8EDE-1AC6834918C9}" srcOrd="0" destOrd="0" presId="urn:microsoft.com/office/officeart/2005/8/layout/radial4"/>
    <dgm:cxn modelId="{7DB289F0-F20C-4CF8-9FED-00E6C4B739EE}" srcId="{33ACB8D2-63E2-4A4C-A399-1CCCFE5D6757}" destId="{5F00D1FC-13D3-445B-AD4E-4BA3167D70B6}" srcOrd="1" destOrd="0" parTransId="{FAC0232A-6AE9-409F-9A88-65103E3B07A7}" sibTransId="{3957C214-DA3F-4460-9E46-CF2F47A261C8}"/>
    <dgm:cxn modelId="{626700E9-8B6D-466F-8F78-E285D705D7AD}" srcId="{33ACB8D2-63E2-4A4C-A399-1CCCFE5D6757}" destId="{C0BBE1A4-48A6-4B52-936A-AAF845022636}" srcOrd="2" destOrd="0" parTransId="{BB28582A-2728-47BE-8526-CB1A2E9A6BE2}" sibTransId="{E2988489-DCE3-4440-9EFD-2E70479E12D2}"/>
    <dgm:cxn modelId="{6A0F5D81-CBC7-4287-B2EC-896D16BB8679}" type="presOf" srcId="{32A41C0C-1289-4CEB-AFF7-701A0B4C615B}" destId="{0C0B2987-3B01-45BD-AB1C-834554B98DC0}" srcOrd="0" destOrd="0" presId="urn:microsoft.com/office/officeart/2005/8/layout/radial4"/>
    <dgm:cxn modelId="{58295DDB-EB3F-4279-8110-78504CA06582}" type="presOf" srcId="{FAC0232A-6AE9-409F-9A88-65103E3B07A7}" destId="{1C9DB5D0-820C-4DB4-B0F0-BD2C8CDC6CC2}" srcOrd="0" destOrd="0" presId="urn:microsoft.com/office/officeart/2005/8/layout/radial4"/>
    <dgm:cxn modelId="{4B327B1E-69FF-4435-A9F8-5668827E9BD6}" type="presOf" srcId="{C0BBE1A4-48A6-4B52-936A-AAF845022636}" destId="{6654A368-1F39-4CAE-BC8B-6044E1E8989F}" srcOrd="0" destOrd="0" presId="urn:microsoft.com/office/officeart/2005/8/layout/radial4"/>
    <dgm:cxn modelId="{155C269F-56FA-45CB-962B-5EA34E4D8BA9}" type="presOf" srcId="{BB28582A-2728-47BE-8526-CB1A2E9A6BE2}" destId="{BF551253-0FD2-4737-8B0D-560067985346}" srcOrd="0" destOrd="0" presId="urn:microsoft.com/office/officeart/2005/8/layout/radial4"/>
    <dgm:cxn modelId="{EB57E060-8A39-4546-ABD9-96DB13406A5A}" srcId="{BEA6E7A5-2F85-49AE-B9C5-2C4344E85627}" destId="{33ACB8D2-63E2-4A4C-A399-1CCCFE5D6757}" srcOrd="0" destOrd="0" parTransId="{27D5D3C2-50F1-4CF5-BDE7-98D7DC7D3BAE}" sibTransId="{FCF775F2-D7EB-4AA1-ACF7-5EFCE3800E81}"/>
    <dgm:cxn modelId="{A5C606B7-ECCB-4F08-8333-03EFD633CCE1}" type="presOf" srcId="{5F00D1FC-13D3-445B-AD4E-4BA3167D70B6}" destId="{18805129-7BF1-4D98-9C33-EA184302B309}" srcOrd="0" destOrd="0" presId="urn:microsoft.com/office/officeart/2005/8/layout/radial4"/>
    <dgm:cxn modelId="{1B3FCD07-32A1-4527-A4E6-598AF27346C7}" type="presOf" srcId="{BEA6E7A5-2F85-49AE-B9C5-2C4344E85627}" destId="{1E8414D7-A92C-4178-A33F-5F8CBCDE489D}" srcOrd="0" destOrd="0" presId="urn:microsoft.com/office/officeart/2005/8/layout/radial4"/>
    <dgm:cxn modelId="{C702D018-A303-462F-B6E5-70E4C533970A}" srcId="{33ACB8D2-63E2-4A4C-A399-1CCCFE5D6757}" destId="{3A804CB6-F6E6-4478-A81D-B97EBC8AA1AE}" srcOrd="0" destOrd="0" parTransId="{32A41C0C-1289-4CEB-AFF7-701A0B4C615B}" sibTransId="{6017BDF8-CDA5-4D07-9CA5-E0A2CE046CC3}"/>
    <dgm:cxn modelId="{7FBA8746-98B1-486F-AE2C-56D8D8B6418D}" type="presParOf" srcId="{1E8414D7-A92C-4178-A33F-5F8CBCDE489D}" destId="{6907BF7F-185A-46B0-A0F2-1EB4AA5C1AE2}" srcOrd="0" destOrd="0" presId="urn:microsoft.com/office/officeart/2005/8/layout/radial4"/>
    <dgm:cxn modelId="{33AE2730-CBC8-48A6-B4AE-AF3E26B76C4B}" type="presParOf" srcId="{1E8414D7-A92C-4178-A33F-5F8CBCDE489D}" destId="{0C0B2987-3B01-45BD-AB1C-834554B98DC0}" srcOrd="1" destOrd="0" presId="urn:microsoft.com/office/officeart/2005/8/layout/radial4"/>
    <dgm:cxn modelId="{6D725BFA-C792-4439-9A96-847C7D2743AA}" type="presParOf" srcId="{1E8414D7-A92C-4178-A33F-5F8CBCDE489D}" destId="{BA888E36-B062-4C9A-8EDE-1AC6834918C9}" srcOrd="2" destOrd="0" presId="urn:microsoft.com/office/officeart/2005/8/layout/radial4"/>
    <dgm:cxn modelId="{5F0BBCDF-ADEC-4641-AB8A-6B41F0CCA20B}" type="presParOf" srcId="{1E8414D7-A92C-4178-A33F-5F8CBCDE489D}" destId="{1C9DB5D0-820C-4DB4-B0F0-BD2C8CDC6CC2}" srcOrd="3" destOrd="0" presId="urn:microsoft.com/office/officeart/2005/8/layout/radial4"/>
    <dgm:cxn modelId="{3F56934A-1A36-4917-8104-F0DB7764A462}" type="presParOf" srcId="{1E8414D7-A92C-4178-A33F-5F8CBCDE489D}" destId="{18805129-7BF1-4D98-9C33-EA184302B309}" srcOrd="4" destOrd="0" presId="urn:microsoft.com/office/officeart/2005/8/layout/radial4"/>
    <dgm:cxn modelId="{539E6F1F-5EF7-4645-BA06-EF3F8E99EF97}" type="presParOf" srcId="{1E8414D7-A92C-4178-A33F-5F8CBCDE489D}" destId="{BF551253-0FD2-4737-8B0D-560067985346}" srcOrd="5" destOrd="0" presId="urn:microsoft.com/office/officeart/2005/8/layout/radial4"/>
    <dgm:cxn modelId="{076703F6-5DBC-404E-8434-89A8452DC3E8}" type="presParOf" srcId="{1E8414D7-A92C-4178-A33F-5F8CBCDE489D}" destId="{6654A368-1F39-4CAE-BC8B-6044E1E8989F}" srcOrd="6"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E8B87-11E0-454D-950C-2594D5F2FEBB}">
      <dsp:nvSpPr>
        <dsp:cNvPr id="0" name=""/>
        <dsp:cNvSpPr/>
      </dsp:nvSpPr>
      <dsp:spPr>
        <a:xfrm>
          <a:off x="2342301" y="618424"/>
          <a:ext cx="4135663" cy="4135663"/>
        </a:xfrm>
        <a:prstGeom prst="blockArc">
          <a:avLst>
            <a:gd name="adj1" fmla="val 10800000"/>
            <a:gd name="adj2" fmla="val 16200000"/>
            <a:gd name="adj3" fmla="val 464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681116-3B9E-4263-866D-A43C83F4B4BD}">
      <dsp:nvSpPr>
        <dsp:cNvPr id="0" name=""/>
        <dsp:cNvSpPr/>
      </dsp:nvSpPr>
      <dsp:spPr>
        <a:xfrm>
          <a:off x="2342301" y="618424"/>
          <a:ext cx="4135663" cy="4135663"/>
        </a:xfrm>
        <a:prstGeom prst="blockArc">
          <a:avLst>
            <a:gd name="adj1" fmla="val 5400000"/>
            <a:gd name="adj2" fmla="val 10800000"/>
            <a:gd name="adj3" fmla="val 464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5CA227-9A0B-43E3-B37F-A3E68FE78FAD}">
      <dsp:nvSpPr>
        <dsp:cNvPr id="0" name=""/>
        <dsp:cNvSpPr/>
      </dsp:nvSpPr>
      <dsp:spPr>
        <a:xfrm>
          <a:off x="2342301" y="618424"/>
          <a:ext cx="4135663" cy="4135663"/>
        </a:xfrm>
        <a:prstGeom prst="blockArc">
          <a:avLst>
            <a:gd name="adj1" fmla="val 0"/>
            <a:gd name="adj2" fmla="val 5400000"/>
            <a:gd name="adj3" fmla="val 464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1155C1-5F6D-4DC6-A9E3-91EBD5B21923}">
      <dsp:nvSpPr>
        <dsp:cNvPr id="0" name=""/>
        <dsp:cNvSpPr/>
      </dsp:nvSpPr>
      <dsp:spPr>
        <a:xfrm>
          <a:off x="2342301" y="618424"/>
          <a:ext cx="4135663" cy="4135663"/>
        </a:xfrm>
        <a:prstGeom prst="blockArc">
          <a:avLst>
            <a:gd name="adj1" fmla="val 16200000"/>
            <a:gd name="adj2" fmla="val 0"/>
            <a:gd name="adj3" fmla="val 464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94274D-6C1A-4A2A-BEB9-7D28442C750E}">
      <dsp:nvSpPr>
        <dsp:cNvPr id="0" name=""/>
        <dsp:cNvSpPr/>
      </dsp:nvSpPr>
      <dsp:spPr>
        <a:xfrm>
          <a:off x="3458314" y="1734437"/>
          <a:ext cx="1903637" cy="1903637"/>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GB" sz="1900" kern="1200" dirty="0" smtClean="0"/>
            <a:t>Northumbria VRU </a:t>
          </a:r>
        </a:p>
        <a:p>
          <a:pPr lvl="0" algn="ctr" defTabSz="844550">
            <a:lnSpc>
              <a:spcPct val="90000"/>
            </a:lnSpc>
            <a:spcBef>
              <a:spcPct val="0"/>
            </a:spcBef>
            <a:spcAft>
              <a:spcPct val="35000"/>
            </a:spcAft>
          </a:pPr>
          <a:r>
            <a:rPr lang="en-GB" sz="1900" kern="1200" dirty="0" smtClean="0"/>
            <a:t>– </a:t>
          </a:r>
        </a:p>
        <a:p>
          <a:pPr lvl="0" algn="ctr" defTabSz="844550">
            <a:lnSpc>
              <a:spcPct val="90000"/>
            </a:lnSpc>
            <a:spcBef>
              <a:spcPct val="0"/>
            </a:spcBef>
            <a:spcAft>
              <a:spcPct val="35000"/>
            </a:spcAft>
          </a:pPr>
          <a:r>
            <a:rPr lang="en-GB" sz="1900" kern="1200" dirty="0" smtClean="0"/>
            <a:t>Phase 1</a:t>
          </a:r>
          <a:endParaRPr lang="en-GB" sz="1900" kern="1200" dirty="0"/>
        </a:p>
      </dsp:txBody>
      <dsp:txXfrm>
        <a:off x="3737095" y="2013218"/>
        <a:ext cx="1346075" cy="1346075"/>
      </dsp:txXfrm>
    </dsp:sp>
    <dsp:sp modelId="{CDB7CBCB-E8E9-41A3-ADAE-D1ECCAFAA7AC}">
      <dsp:nvSpPr>
        <dsp:cNvPr id="0" name=""/>
        <dsp:cNvSpPr/>
      </dsp:nvSpPr>
      <dsp:spPr>
        <a:xfrm>
          <a:off x="3603729" y="-84207"/>
          <a:ext cx="1612806" cy="1501206"/>
        </a:xfrm>
        <a:prstGeom prst="ellipse">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latin typeface="Arial" panose="020B0604020202020204" pitchFamily="34" charset="0"/>
              <a:cs typeface="Arial" panose="020B0604020202020204" pitchFamily="34" charset="0"/>
            </a:rPr>
            <a:t>Coordinate  a Public Health approach across partners</a:t>
          </a:r>
          <a:endParaRPr lang="en-GB" sz="1300" kern="1200" dirty="0">
            <a:latin typeface="Arial" panose="020B0604020202020204" pitchFamily="34" charset="0"/>
            <a:cs typeface="Arial" panose="020B0604020202020204" pitchFamily="34" charset="0"/>
          </a:endParaRPr>
        </a:p>
      </dsp:txBody>
      <dsp:txXfrm>
        <a:off x="3839919" y="135640"/>
        <a:ext cx="1140426" cy="1061512"/>
      </dsp:txXfrm>
    </dsp:sp>
    <dsp:sp modelId="{FE3F7D49-363A-4F3D-99BD-B2041285AFEE}">
      <dsp:nvSpPr>
        <dsp:cNvPr id="0" name=""/>
        <dsp:cNvSpPr/>
      </dsp:nvSpPr>
      <dsp:spPr>
        <a:xfrm>
          <a:off x="5623589" y="1935652"/>
          <a:ext cx="1612806" cy="1501206"/>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latin typeface="Arial" panose="020B0604020202020204" pitchFamily="34" charset="0"/>
              <a:cs typeface="Arial" panose="020B0604020202020204" pitchFamily="34" charset="0"/>
            </a:rPr>
            <a:t>Develop Problem Profile</a:t>
          </a:r>
          <a:endParaRPr lang="en-GB" sz="1300" kern="1200" dirty="0">
            <a:latin typeface="Arial" panose="020B0604020202020204" pitchFamily="34" charset="0"/>
            <a:cs typeface="Arial" panose="020B0604020202020204" pitchFamily="34" charset="0"/>
          </a:endParaRPr>
        </a:p>
      </dsp:txBody>
      <dsp:txXfrm>
        <a:off x="5859779" y="2155499"/>
        <a:ext cx="1140426" cy="1061512"/>
      </dsp:txXfrm>
    </dsp:sp>
    <dsp:sp modelId="{A06B6D7F-4F57-4933-8D36-C543F2529E89}">
      <dsp:nvSpPr>
        <dsp:cNvPr id="0" name=""/>
        <dsp:cNvSpPr/>
      </dsp:nvSpPr>
      <dsp:spPr>
        <a:xfrm>
          <a:off x="3603729" y="3955512"/>
          <a:ext cx="1612806" cy="1501206"/>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latin typeface="Arial" panose="020B0604020202020204" pitchFamily="34" charset="0"/>
              <a:cs typeface="Arial" panose="020B0604020202020204" pitchFamily="34" charset="0"/>
            </a:rPr>
            <a:t>Support delivery of funded interventions</a:t>
          </a:r>
          <a:endParaRPr lang="en-GB" sz="1300" kern="1200" dirty="0">
            <a:latin typeface="Arial" panose="020B0604020202020204" pitchFamily="34" charset="0"/>
            <a:cs typeface="Arial" panose="020B0604020202020204" pitchFamily="34" charset="0"/>
          </a:endParaRPr>
        </a:p>
      </dsp:txBody>
      <dsp:txXfrm>
        <a:off x="3839919" y="4175359"/>
        <a:ext cx="1140426" cy="1061512"/>
      </dsp:txXfrm>
    </dsp:sp>
    <dsp:sp modelId="{DA0361AF-125B-46F4-A22D-596584E3E91F}">
      <dsp:nvSpPr>
        <dsp:cNvPr id="0" name=""/>
        <dsp:cNvSpPr/>
      </dsp:nvSpPr>
      <dsp:spPr>
        <a:xfrm>
          <a:off x="1584075" y="1935506"/>
          <a:ext cx="1612393" cy="1501499"/>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latin typeface="Arial" panose="020B0604020202020204" pitchFamily="34" charset="0"/>
              <a:cs typeface="Arial" panose="020B0604020202020204" pitchFamily="34" charset="0"/>
            </a:rPr>
            <a:t>Understand root causes of violence – key focus on wider vulnerability</a:t>
          </a:r>
          <a:endParaRPr lang="en-GB" sz="1300" kern="1200" dirty="0">
            <a:latin typeface="Arial" panose="020B0604020202020204" pitchFamily="34" charset="0"/>
            <a:cs typeface="Arial" panose="020B0604020202020204" pitchFamily="34" charset="0"/>
          </a:endParaRPr>
        </a:p>
      </dsp:txBody>
      <dsp:txXfrm>
        <a:off x="1820204" y="2155395"/>
        <a:ext cx="1140135" cy="10617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580D7A-8317-424B-BBF2-C839C72BF1F9}">
      <dsp:nvSpPr>
        <dsp:cNvPr id="0" name=""/>
        <dsp:cNvSpPr/>
      </dsp:nvSpPr>
      <dsp:spPr>
        <a:xfrm>
          <a:off x="1310673" y="651590"/>
          <a:ext cx="4363315" cy="4363315"/>
        </a:xfrm>
        <a:prstGeom prst="blockArc">
          <a:avLst>
            <a:gd name="adj1" fmla="val 10800000"/>
            <a:gd name="adj2" fmla="val 16200000"/>
            <a:gd name="adj3" fmla="val 4633"/>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315A64-A394-4CB2-9C43-B1808D59FBA2}">
      <dsp:nvSpPr>
        <dsp:cNvPr id="0" name=""/>
        <dsp:cNvSpPr/>
      </dsp:nvSpPr>
      <dsp:spPr>
        <a:xfrm>
          <a:off x="1310673" y="651590"/>
          <a:ext cx="4363315" cy="4363315"/>
        </a:xfrm>
        <a:prstGeom prst="blockArc">
          <a:avLst>
            <a:gd name="adj1" fmla="val 5400000"/>
            <a:gd name="adj2" fmla="val 10800000"/>
            <a:gd name="adj3" fmla="val 4633"/>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E976AE-17C7-4A74-AE07-1FB145612BAE}">
      <dsp:nvSpPr>
        <dsp:cNvPr id="0" name=""/>
        <dsp:cNvSpPr/>
      </dsp:nvSpPr>
      <dsp:spPr>
        <a:xfrm>
          <a:off x="1310673" y="651590"/>
          <a:ext cx="4363315" cy="4363315"/>
        </a:xfrm>
        <a:prstGeom prst="blockArc">
          <a:avLst>
            <a:gd name="adj1" fmla="val 0"/>
            <a:gd name="adj2" fmla="val 5400000"/>
            <a:gd name="adj3" fmla="val 4633"/>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0F51F9-3F15-4CD9-8715-FFFD9016C0A9}">
      <dsp:nvSpPr>
        <dsp:cNvPr id="0" name=""/>
        <dsp:cNvSpPr/>
      </dsp:nvSpPr>
      <dsp:spPr>
        <a:xfrm>
          <a:off x="1310673" y="651590"/>
          <a:ext cx="4363315" cy="4363315"/>
        </a:xfrm>
        <a:prstGeom prst="blockArc">
          <a:avLst>
            <a:gd name="adj1" fmla="val 16200000"/>
            <a:gd name="adj2" fmla="val 0"/>
            <a:gd name="adj3" fmla="val 4633"/>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243925-0274-4C66-AE57-13CD00B3804B}">
      <dsp:nvSpPr>
        <dsp:cNvPr id="0" name=""/>
        <dsp:cNvSpPr/>
      </dsp:nvSpPr>
      <dsp:spPr>
        <a:xfrm>
          <a:off x="2489634" y="1830550"/>
          <a:ext cx="2005394" cy="2005394"/>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GB" sz="3000" kern="1200" dirty="0" smtClean="0"/>
            <a:t>Problem Profile</a:t>
          </a:r>
          <a:endParaRPr lang="en-GB" sz="3000" kern="1200" dirty="0"/>
        </a:p>
      </dsp:txBody>
      <dsp:txXfrm>
        <a:off x="2783317" y="2124233"/>
        <a:ext cx="1418028" cy="1418028"/>
      </dsp:txXfrm>
    </dsp:sp>
    <dsp:sp modelId="{352C7E2F-BCFC-4FC3-99EC-44962F649C88}">
      <dsp:nvSpPr>
        <dsp:cNvPr id="0" name=""/>
        <dsp:cNvSpPr/>
      </dsp:nvSpPr>
      <dsp:spPr>
        <a:xfrm>
          <a:off x="2707529" y="-70077"/>
          <a:ext cx="1569604" cy="1544406"/>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Analysis of data &amp; wider literature	</a:t>
          </a:r>
          <a:endParaRPr lang="en-GB" sz="1300" kern="1200" dirty="0"/>
        </a:p>
      </dsp:txBody>
      <dsp:txXfrm>
        <a:off x="2937392" y="156096"/>
        <a:ext cx="1109878" cy="1092060"/>
      </dsp:txXfrm>
    </dsp:sp>
    <dsp:sp modelId="{B5856148-9747-45CE-89AD-22F69CFAB1B5}">
      <dsp:nvSpPr>
        <dsp:cNvPr id="0" name=""/>
        <dsp:cNvSpPr/>
      </dsp:nvSpPr>
      <dsp:spPr>
        <a:xfrm>
          <a:off x="4838651" y="2061044"/>
          <a:ext cx="1569604" cy="1544406"/>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Identify the major causes of vulnerability across Northumbria</a:t>
          </a:r>
          <a:endParaRPr lang="en-GB" sz="1300" kern="1200" dirty="0"/>
        </a:p>
      </dsp:txBody>
      <dsp:txXfrm>
        <a:off x="5068514" y="2287217"/>
        <a:ext cx="1109878" cy="1092060"/>
      </dsp:txXfrm>
    </dsp:sp>
    <dsp:sp modelId="{B3C806E1-27B0-4FC4-8A21-26E00DD0866B}">
      <dsp:nvSpPr>
        <dsp:cNvPr id="0" name=""/>
        <dsp:cNvSpPr/>
      </dsp:nvSpPr>
      <dsp:spPr>
        <a:xfrm>
          <a:off x="2707529" y="4192166"/>
          <a:ext cx="1569604" cy="1544406"/>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Take stock of additional thematic analysis</a:t>
          </a:r>
          <a:endParaRPr lang="en-GB" sz="1300" kern="1200" dirty="0"/>
        </a:p>
      </dsp:txBody>
      <dsp:txXfrm>
        <a:off x="2937392" y="4418339"/>
        <a:ext cx="1109878" cy="1092060"/>
      </dsp:txXfrm>
    </dsp:sp>
    <dsp:sp modelId="{479B3F30-4236-4D75-99C4-3BD482FDF937}">
      <dsp:nvSpPr>
        <dsp:cNvPr id="0" name=""/>
        <dsp:cNvSpPr/>
      </dsp:nvSpPr>
      <dsp:spPr>
        <a:xfrm>
          <a:off x="576519" y="2060960"/>
          <a:ext cx="1569379" cy="154457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Outline causes and drivers of serious violence in Northumbria</a:t>
          </a:r>
          <a:endParaRPr lang="en-GB" sz="1300" kern="1200" dirty="0"/>
        </a:p>
      </dsp:txBody>
      <dsp:txXfrm>
        <a:off x="806349" y="2287158"/>
        <a:ext cx="1109719" cy="10921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424B3-5CD7-4F1E-9618-9B347A1DE694}">
      <dsp:nvSpPr>
        <dsp:cNvPr id="0" name=""/>
        <dsp:cNvSpPr/>
      </dsp:nvSpPr>
      <dsp:spPr>
        <a:xfrm rot="16200000">
          <a:off x="329138" y="-329138"/>
          <a:ext cx="1585803" cy="2244080"/>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GB" sz="1600" kern="1200" dirty="0" smtClean="0">
              <a:latin typeface="Gotham Bold" panose="02000803030000020004" pitchFamily="2" charset="0"/>
            </a:rPr>
            <a:t>Early Intervention</a:t>
          </a:r>
          <a:endParaRPr lang="en-GB" sz="1600" kern="1200" dirty="0">
            <a:latin typeface="Gotham Bold" panose="02000803030000020004" pitchFamily="2" charset="0"/>
          </a:endParaRPr>
        </a:p>
      </dsp:txBody>
      <dsp:txXfrm rot="5400000">
        <a:off x="-1" y="1"/>
        <a:ext cx="2244080" cy="1189352"/>
      </dsp:txXfrm>
    </dsp:sp>
    <dsp:sp modelId="{4F86E436-BEE1-46A7-8264-BC6714C6252B}">
      <dsp:nvSpPr>
        <dsp:cNvPr id="0" name=""/>
        <dsp:cNvSpPr/>
      </dsp:nvSpPr>
      <dsp:spPr>
        <a:xfrm>
          <a:off x="2244080" y="0"/>
          <a:ext cx="2244080" cy="1585803"/>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GB" sz="1600" kern="1200" dirty="0" smtClean="0">
              <a:latin typeface="Gotham Bold" panose="02000803030000020004" pitchFamily="2" charset="0"/>
            </a:rPr>
            <a:t>Youth Diversion</a:t>
          </a:r>
          <a:endParaRPr lang="en-GB" sz="1600" kern="1200" dirty="0">
            <a:latin typeface="Gotham Bold" panose="02000803030000020004" pitchFamily="2" charset="0"/>
          </a:endParaRPr>
        </a:p>
      </dsp:txBody>
      <dsp:txXfrm>
        <a:off x="2244080" y="0"/>
        <a:ext cx="2244080" cy="1189352"/>
      </dsp:txXfrm>
    </dsp:sp>
    <dsp:sp modelId="{96AC5CEA-76BB-4B03-A442-1341684A41ED}">
      <dsp:nvSpPr>
        <dsp:cNvPr id="0" name=""/>
        <dsp:cNvSpPr/>
      </dsp:nvSpPr>
      <dsp:spPr>
        <a:xfrm rot="10800000">
          <a:off x="0" y="1585803"/>
          <a:ext cx="2244080" cy="1585803"/>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GB" sz="1600" kern="1200" dirty="0" smtClean="0">
              <a:latin typeface="Gotham Bold" panose="02000803030000020004" pitchFamily="2" charset="0"/>
            </a:rPr>
            <a:t>Drugs, Alcohol &amp; Homelessness</a:t>
          </a:r>
          <a:endParaRPr lang="en-GB" sz="1600" kern="1200" dirty="0">
            <a:latin typeface="Gotham Bold" panose="02000803030000020004" pitchFamily="2" charset="0"/>
          </a:endParaRPr>
        </a:p>
      </dsp:txBody>
      <dsp:txXfrm rot="10800000">
        <a:off x="0" y="1982254"/>
        <a:ext cx="2244080" cy="1189352"/>
      </dsp:txXfrm>
    </dsp:sp>
    <dsp:sp modelId="{A62411F6-95A8-4C35-9299-D422DF3A9D1B}">
      <dsp:nvSpPr>
        <dsp:cNvPr id="0" name=""/>
        <dsp:cNvSpPr/>
      </dsp:nvSpPr>
      <dsp:spPr>
        <a:xfrm rot="5400000">
          <a:off x="2573218" y="1256665"/>
          <a:ext cx="1585803" cy="2244080"/>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GB" sz="1600" kern="1200" dirty="0" smtClean="0">
              <a:latin typeface="Gotham Bold" panose="02000803030000020004" pitchFamily="2" charset="0"/>
            </a:rPr>
            <a:t>Mental Health</a:t>
          </a:r>
          <a:endParaRPr lang="en-GB" sz="1600" kern="1200" dirty="0">
            <a:latin typeface="Gotham Bold" panose="02000803030000020004" pitchFamily="2" charset="0"/>
          </a:endParaRPr>
        </a:p>
      </dsp:txBody>
      <dsp:txXfrm rot="-5400000">
        <a:off x="2244079" y="1982254"/>
        <a:ext cx="2244080" cy="1189352"/>
      </dsp:txXfrm>
    </dsp:sp>
    <dsp:sp modelId="{071B97ED-97D2-4B33-A347-F25E8F17CC5E}">
      <dsp:nvSpPr>
        <dsp:cNvPr id="0" name=""/>
        <dsp:cNvSpPr/>
      </dsp:nvSpPr>
      <dsp:spPr>
        <a:xfrm>
          <a:off x="1440163" y="1203327"/>
          <a:ext cx="1607833" cy="764951"/>
        </a:xfrm>
        <a:prstGeom prst="roundRect">
          <a:avLst/>
        </a:prstGeom>
        <a:solidFill>
          <a:schemeClr val="accent5">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solidFill>
                <a:schemeClr val="bg1"/>
              </a:solidFill>
              <a:latin typeface="Gotham Bold" panose="02000803030000020004" pitchFamily="2" charset="0"/>
            </a:rPr>
            <a:t>Interventions</a:t>
          </a:r>
          <a:endParaRPr lang="en-GB" sz="1600" kern="1200" dirty="0">
            <a:solidFill>
              <a:schemeClr val="bg1"/>
            </a:solidFill>
            <a:latin typeface="Gotham Bold" panose="02000803030000020004" pitchFamily="2" charset="0"/>
          </a:endParaRPr>
        </a:p>
      </dsp:txBody>
      <dsp:txXfrm>
        <a:off x="1477505" y="1240669"/>
        <a:ext cx="1533149" cy="6902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54992A-DA14-4DC4-92B1-5701D4C54263}">
      <dsp:nvSpPr>
        <dsp:cNvPr id="0" name=""/>
        <dsp:cNvSpPr/>
      </dsp:nvSpPr>
      <dsp:spPr>
        <a:xfrm>
          <a:off x="2484531" y="2207411"/>
          <a:ext cx="482555" cy="1839006"/>
        </a:xfrm>
        <a:custGeom>
          <a:avLst/>
          <a:gdLst/>
          <a:ahLst/>
          <a:cxnLst/>
          <a:rect l="0" t="0" r="0" b="0"/>
          <a:pathLst>
            <a:path>
              <a:moveTo>
                <a:pt x="0" y="0"/>
              </a:moveTo>
              <a:lnTo>
                <a:pt x="241277" y="0"/>
              </a:lnTo>
              <a:lnTo>
                <a:pt x="241277" y="1839006"/>
              </a:lnTo>
              <a:lnTo>
                <a:pt x="482555" y="1839006"/>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a:off x="2678277" y="3079383"/>
        <a:ext cx="95063" cy="95063"/>
      </dsp:txXfrm>
    </dsp:sp>
    <dsp:sp modelId="{1A51811C-8ECE-4C0F-A39B-B59C25D68C4F}">
      <dsp:nvSpPr>
        <dsp:cNvPr id="0" name=""/>
        <dsp:cNvSpPr/>
      </dsp:nvSpPr>
      <dsp:spPr>
        <a:xfrm>
          <a:off x="2484531" y="2207411"/>
          <a:ext cx="482555" cy="919503"/>
        </a:xfrm>
        <a:custGeom>
          <a:avLst/>
          <a:gdLst/>
          <a:ahLst/>
          <a:cxnLst/>
          <a:rect l="0" t="0" r="0" b="0"/>
          <a:pathLst>
            <a:path>
              <a:moveTo>
                <a:pt x="0" y="0"/>
              </a:moveTo>
              <a:lnTo>
                <a:pt x="241277" y="0"/>
              </a:lnTo>
              <a:lnTo>
                <a:pt x="241277" y="919503"/>
              </a:lnTo>
              <a:lnTo>
                <a:pt x="482555" y="91950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699848" y="2641202"/>
        <a:ext cx="51921" cy="51921"/>
      </dsp:txXfrm>
    </dsp:sp>
    <dsp:sp modelId="{9B768BCF-8423-405D-AC82-26D5CE8D62BF}">
      <dsp:nvSpPr>
        <dsp:cNvPr id="0" name=""/>
        <dsp:cNvSpPr/>
      </dsp:nvSpPr>
      <dsp:spPr>
        <a:xfrm>
          <a:off x="2484531" y="2161691"/>
          <a:ext cx="482555" cy="91440"/>
        </a:xfrm>
        <a:custGeom>
          <a:avLst/>
          <a:gdLst/>
          <a:ahLst/>
          <a:cxnLst/>
          <a:rect l="0" t="0" r="0" b="0"/>
          <a:pathLst>
            <a:path>
              <a:moveTo>
                <a:pt x="0" y="45720"/>
              </a:moveTo>
              <a:lnTo>
                <a:pt x="482555" y="45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713745" y="2195347"/>
        <a:ext cx="24127" cy="24127"/>
      </dsp:txXfrm>
    </dsp:sp>
    <dsp:sp modelId="{5250F337-9AE4-44BF-BF47-5DD6F7DEBBE1}">
      <dsp:nvSpPr>
        <dsp:cNvPr id="0" name=""/>
        <dsp:cNvSpPr/>
      </dsp:nvSpPr>
      <dsp:spPr>
        <a:xfrm>
          <a:off x="2484531" y="1287908"/>
          <a:ext cx="482555" cy="919503"/>
        </a:xfrm>
        <a:custGeom>
          <a:avLst/>
          <a:gdLst/>
          <a:ahLst/>
          <a:cxnLst/>
          <a:rect l="0" t="0" r="0" b="0"/>
          <a:pathLst>
            <a:path>
              <a:moveTo>
                <a:pt x="0" y="919503"/>
              </a:moveTo>
              <a:lnTo>
                <a:pt x="241277" y="919503"/>
              </a:lnTo>
              <a:lnTo>
                <a:pt x="241277" y="0"/>
              </a:lnTo>
              <a:lnTo>
                <a:pt x="482555"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699848" y="1721698"/>
        <a:ext cx="51921" cy="51921"/>
      </dsp:txXfrm>
    </dsp:sp>
    <dsp:sp modelId="{99178917-39CC-48E7-8F41-3D6DBF2A7DBB}">
      <dsp:nvSpPr>
        <dsp:cNvPr id="0" name=""/>
        <dsp:cNvSpPr/>
      </dsp:nvSpPr>
      <dsp:spPr>
        <a:xfrm>
          <a:off x="2484531" y="368404"/>
          <a:ext cx="482555" cy="1839006"/>
        </a:xfrm>
        <a:custGeom>
          <a:avLst/>
          <a:gdLst/>
          <a:ahLst/>
          <a:cxnLst/>
          <a:rect l="0" t="0" r="0" b="0"/>
          <a:pathLst>
            <a:path>
              <a:moveTo>
                <a:pt x="0" y="1839006"/>
              </a:moveTo>
              <a:lnTo>
                <a:pt x="241277" y="1839006"/>
              </a:lnTo>
              <a:lnTo>
                <a:pt x="241277" y="0"/>
              </a:lnTo>
              <a:lnTo>
                <a:pt x="482555"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a:off x="2678277" y="1240376"/>
        <a:ext cx="95063" cy="95063"/>
      </dsp:txXfrm>
    </dsp:sp>
    <dsp:sp modelId="{DD11F0B0-A76D-47AB-B654-A3D72920975B}">
      <dsp:nvSpPr>
        <dsp:cNvPr id="0" name=""/>
        <dsp:cNvSpPr/>
      </dsp:nvSpPr>
      <dsp:spPr>
        <a:xfrm rot="16200000">
          <a:off x="180933" y="1839610"/>
          <a:ext cx="3871592" cy="73560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GB" sz="3200" kern="1200" dirty="0" smtClean="0">
              <a:latin typeface="Gotham Bold" panose="02000803030000020004" pitchFamily="2" charset="0"/>
            </a:rPr>
            <a:t>Communications</a:t>
          </a:r>
          <a:endParaRPr lang="en-GB" sz="3200" kern="1200" dirty="0">
            <a:latin typeface="Gotham Bold" panose="02000803030000020004" pitchFamily="2" charset="0"/>
          </a:endParaRPr>
        </a:p>
      </dsp:txBody>
      <dsp:txXfrm>
        <a:off x="180933" y="1839610"/>
        <a:ext cx="3871592" cy="735602"/>
      </dsp:txXfrm>
    </dsp:sp>
    <dsp:sp modelId="{E38AABFA-89E1-4702-99A6-21E2CEB87685}">
      <dsp:nvSpPr>
        <dsp:cNvPr id="0" name=""/>
        <dsp:cNvSpPr/>
      </dsp:nvSpPr>
      <dsp:spPr>
        <a:xfrm>
          <a:off x="2967086" y="603"/>
          <a:ext cx="2412776" cy="73560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Engage</a:t>
          </a:r>
          <a:endParaRPr lang="en-GB" sz="1800" kern="1200" dirty="0">
            <a:latin typeface="Arial" panose="020B0604020202020204" pitchFamily="34" charset="0"/>
            <a:cs typeface="Arial" panose="020B0604020202020204" pitchFamily="34" charset="0"/>
          </a:endParaRPr>
        </a:p>
      </dsp:txBody>
      <dsp:txXfrm>
        <a:off x="2967086" y="603"/>
        <a:ext cx="2412776" cy="735602"/>
      </dsp:txXfrm>
    </dsp:sp>
    <dsp:sp modelId="{11629B56-1A60-4143-BDAA-31BA2368561B}">
      <dsp:nvSpPr>
        <dsp:cNvPr id="0" name=""/>
        <dsp:cNvSpPr/>
      </dsp:nvSpPr>
      <dsp:spPr>
        <a:xfrm>
          <a:off x="2967086" y="920106"/>
          <a:ext cx="2412776" cy="73560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Demonstrate evidence</a:t>
          </a:r>
          <a:endParaRPr lang="en-GB" sz="1800" kern="1200" dirty="0">
            <a:latin typeface="Arial" panose="020B0604020202020204" pitchFamily="34" charset="0"/>
            <a:cs typeface="Arial" panose="020B0604020202020204" pitchFamily="34" charset="0"/>
          </a:endParaRPr>
        </a:p>
      </dsp:txBody>
      <dsp:txXfrm>
        <a:off x="2967086" y="920106"/>
        <a:ext cx="2412776" cy="735602"/>
      </dsp:txXfrm>
    </dsp:sp>
    <dsp:sp modelId="{B1378DB7-1FA8-4375-8F91-73B108F8C123}">
      <dsp:nvSpPr>
        <dsp:cNvPr id="0" name=""/>
        <dsp:cNvSpPr/>
      </dsp:nvSpPr>
      <dsp:spPr>
        <a:xfrm>
          <a:off x="2967086" y="1839610"/>
          <a:ext cx="2412776" cy="73560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Raise awareness</a:t>
          </a:r>
          <a:endParaRPr lang="en-GB" sz="1800" kern="1200" dirty="0">
            <a:latin typeface="Arial" panose="020B0604020202020204" pitchFamily="34" charset="0"/>
            <a:cs typeface="Arial" panose="020B0604020202020204" pitchFamily="34" charset="0"/>
          </a:endParaRPr>
        </a:p>
      </dsp:txBody>
      <dsp:txXfrm>
        <a:off x="2967086" y="1839610"/>
        <a:ext cx="2412776" cy="735602"/>
      </dsp:txXfrm>
    </dsp:sp>
    <dsp:sp modelId="{6D07D876-4316-4FCE-B4CE-D74E784F24AE}">
      <dsp:nvSpPr>
        <dsp:cNvPr id="0" name=""/>
        <dsp:cNvSpPr/>
      </dsp:nvSpPr>
      <dsp:spPr>
        <a:xfrm>
          <a:off x="2967086" y="2759113"/>
          <a:ext cx="2412776" cy="73560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Drive positive behaviour change</a:t>
          </a:r>
          <a:endParaRPr lang="en-GB" sz="1800" kern="1200" dirty="0">
            <a:latin typeface="Arial" panose="020B0604020202020204" pitchFamily="34" charset="0"/>
            <a:cs typeface="Arial" panose="020B0604020202020204" pitchFamily="34" charset="0"/>
          </a:endParaRPr>
        </a:p>
      </dsp:txBody>
      <dsp:txXfrm>
        <a:off x="2967086" y="2759113"/>
        <a:ext cx="2412776" cy="735602"/>
      </dsp:txXfrm>
    </dsp:sp>
    <dsp:sp modelId="{64B125E9-F175-4556-AE18-842AF80B364C}">
      <dsp:nvSpPr>
        <dsp:cNvPr id="0" name=""/>
        <dsp:cNvSpPr/>
      </dsp:nvSpPr>
      <dsp:spPr>
        <a:xfrm>
          <a:off x="2967086" y="3678616"/>
          <a:ext cx="2412776" cy="73560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Create positive public perception</a:t>
          </a:r>
          <a:endParaRPr lang="en-GB" sz="1800" kern="1200" dirty="0">
            <a:latin typeface="Arial" panose="020B0604020202020204" pitchFamily="34" charset="0"/>
            <a:cs typeface="Arial" panose="020B0604020202020204" pitchFamily="34" charset="0"/>
          </a:endParaRPr>
        </a:p>
      </dsp:txBody>
      <dsp:txXfrm>
        <a:off x="2967086" y="3678616"/>
        <a:ext cx="2412776" cy="7356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50F337-9AE4-44BF-BF47-5DD6F7DEBBE1}">
      <dsp:nvSpPr>
        <dsp:cNvPr id="0" name=""/>
        <dsp:cNvSpPr/>
      </dsp:nvSpPr>
      <dsp:spPr>
        <a:xfrm>
          <a:off x="2074154" y="2155115"/>
          <a:ext cx="537227" cy="1535519"/>
        </a:xfrm>
        <a:custGeom>
          <a:avLst/>
          <a:gdLst/>
          <a:ahLst/>
          <a:cxnLst/>
          <a:rect l="0" t="0" r="0" b="0"/>
          <a:pathLst>
            <a:path>
              <a:moveTo>
                <a:pt x="0" y="0"/>
              </a:moveTo>
              <a:lnTo>
                <a:pt x="268613" y="0"/>
              </a:lnTo>
              <a:lnTo>
                <a:pt x="268613" y="1535519"/>
              </a:lnTo>
              <a:lnTo>
                <a:pt x="537227" y="1535519"/>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302098" y="2882205"/>
        <a:ext cx="81339" cy="81339"/>
      </dsp:txXfrm>
    </dsp:sp>
    <dsp:sp modelId="{99178917-39CC-48E7-8F41-3D6DBF2A7DBB}">
      <dsp:nvSpPr>
        <dsp:cNvPr id="0" name=""/>
        <dsp:cNvSpPr/>
      </dsp:nvSpPr>
      <dsp:spPr>
        <a:xfrm>
          <a:off x="2074154" y="2155115"/>
          <a:ext cx="537227" cy="511839"/>
        </a:xfrm>
        <a:custGeom>
          <a:avLst/>
          <a:gdLst/>
          <a:ahLst/>
          <a:cxnLst/>
          <a:rect l="0" t="0" r="0" b="0"/>
          <a:pathLst>
            <a:path>
              <a:moveTo>
                <a:pt x="0" y="0"/>
              </a:moveTo>
              <a:lnTo>
                <a:pt x="268613" y="0"/>
              </a:lnTo>
              <a:lnTo>
                <a:pt x="268613" y="511839"/>
              </a:lnTo>
              <a:lnTo>
                <a:pt x="537227" y="511839"/>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324217" y="2392484"/>
        <a:ext cx="37100" cy="37100"/>
      </dsp:txXfrm>
    </dsp:sp>
    <dsp:sp modelId="{1A51811C-8ECE-4C0F-A39B-B59C25D68C4F}">
      <dsp:nvSpPr>
        <dsp:cNvPr id="0" name=""/>
        <dsp:cNvSpPr/>
      </dsp:nvSpPr>
      <dsp:spPr>
        <a:xfrm>
          <a:off x="2074154" y="1643275"/>
          <a:ext cx="537227" cy="511839"/>
        </a:xfrm>
        <a:custGeom>
          <a:avLst/>
          <a:gdLst/>
          <a:ahLst/>
          <a:cxnLst/>
          <a:rect l="0" t="0" r="0" b="0"/>
          <a:pathLst>
            <a:path>
              <a:moveTo>
                <a:pt x="0" y="511839"/>
              </a:moveTo>
              <a:lnTo>
                <a:pt x="268613" y="511839"/>
              </a:lnTo>
              <a:lnTo>
                <a:pt x="268613" y="0"/>
              </a:lnTo>
              <a:lnTo>
                <a:pt x="537227"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324217" y="1880645"/>
        <a:ext cx="37100" cy="37100"/>
      </dsp:txXfrm>
    </dsp:sp>
    <dsp:sp modelId="{9B768BCF-8423-405D-AC82-26D5CE8D62BF}">
      <dsp:nvSpPr>
        <dsp:cNvPr id="0" name=""/>
        <dsp:cNvSpPr/>
      </dsp:nvSpPr>
      <dsp:spPr>
        <a:xfrm>
          <a:off x="2074154" y="619595"/>
          <a:ext cx="537227" cy="1535519"/>
        </a:xfrm>
        <a:custGeom>
          <a:avLst/>
          <a:gdLst/>
          <a:ahLst/>
          <a:cxnLst/>
          <a:rect l="0" t="0" r="0" b="0"/>
          <a:pathLst>
            <a:path>
              <a:moveTo>
                <a:pt x="0" y="1535519"/>
              </a:moveTo>
              <a:lnTo>
                <a:pt x="268613" y="1535519"/>
              </a:lnTo>
              <a:lnTo>
                <a:pt x="268613" y="0"/>
              </a:lnTo>
              <a:lnTo>
                <a:pt x="537227"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302098" y="1346685"/>
        <a:ext cx="81339" cy="81339"/>
      </dsp:txXfrm>
    </dsp:sp>
    <dsp:sp modelId="{DD11F0B0-A76D-47AB-B654-A3D72920975B}">
      <dsp:nvSpPr>
        <dsp:cNvPr id="0" name=""/>
        <dsp:cNvSpPr/>
      </dsp:nvSpPr>
      <dsp:spPr>
        <a:xfrm rot="16200000">
          <a:off x="-490433" y="1745643"/>
          <a:ext cx="4310231" cy="81894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GB" sz="3200" kern="1200" dirty="0" smtClean="0">
              <a:latin typeface="Gotham Bold" panose="02000803030000020004" pitchFamily="2" charset="0"/>
            </a:rPr>
            <a:t>Engagement</a:t>
          </a:r>
          <a:endParaRPr lang="en-GB" sz="3200" kern="1200" dirty="0">
            <a:latin typeface="Gotham Bold" panose="02000803030000020004" pitchFamily="2" charset="0"/>
          </a:endParaRPr>
        </a:p>
      </dsp:txBody>
      <dsp:txXfrm>
        <a:off x="-490433" y="1745643"/>
        <a:ext cx="4310231" cy="818943"/>
      </dsp:txXfrm>
    </dsp:sp>
    <dsp:sp modelId="{B1378DB7-1FA8-4375-8F91-73B108F8C123}">
      <dsp:nvSpPr>
        <dsp:cNvPr id="0" name=""/>
        <dsp:cNvSpPr/>
      </dsp:nvSpPr>
      <dsp:spPr>
        <a:xfrm>
          <a:off x="2611381" y="210123"/>
          <a:ext cx="2686135" cy="81894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Understand local issues</a:t>
          </a:r>
          <a:endParaRPr lang="en-GB" sz="1800" kern="1200" dirty="0">
            <a:latin typeface="Arial" panose="020B0604020202020204" pitchFamily="34" charset="0"/>
            <a:cs typeface="Arial" panose="020B0604020202020204" pitchFamily="34" charset="0"/>
          </a:endParaRPr>
        </a:p>
      </dsp:txBody>
      <dsp:txXfrm>
        <a:off x="2611381" y="210123"/>
        <a:ext cx="2686135" cy="818943"/>
      </dsp:txXfrm>
    </dsp:sp>
    <dsp:sp modelId="{6D07D876-4316-4FCE-B4CE-D74E784F24AE}">
      <dsp:nvSpPr>
        <dsp:cNvPr id="0" name=""/>
        <dsp:cNvSpPr/>
      </dsp:nvSpPr>
      <dsp:spPr>
        <a:xfrm>
          <a:off x="2611381" y="1233803"/>
          <a:ext cx="2686135" cy="81894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Maximise effectiveness of multi-agency approach</a:t>
          </a:r>
          <a:endParaRPr lang="en-GB" sz="1800" kern="1200" dirty="0">
            <a:latin typeface="Arial" panose="020B0604020202020204" pitchFamily="34" charset="0"/>
            <a:cs typeface="Arial" panose="020B0604020202020204" pitchFamily="34" charset="0"/>
          </a:endParaRPr>
        </a:p>
      </dsp:txBody>
      <dsp:txXfrm>
        <a:off x="2611381" y="1233803"/>
        <a:ext cx="2686135" cy="818943"/>
      </dsp:txXfrm>
    </dsp:sp>
    <dsp:sp modelId="{E38AABFA-89E1-4702-99A6-21E2CEB87685}">
      <dsp:nvSpPr>
        <dsp:cNvPr id="0" name=""/>
        <dsp:cNvSpPr/>
      </dsp:nvSpPr>
      <dsp:spPr>
        <a:xfrm>
          <a:off x="2611381" y="2257483"/>
          <a:ext cx="2686135" cy="81894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Inform</a:t>
          </a:r>
          <a:endParaRPr lang="en-GB" sz="1800" kern="1200" dirty="0">
            <a:latin typeface="Arial" panose="020B0604020202020204" pitchFamily="34" charset="0"/>
            <a:cs typeface="Arial" panose="020B0604020202020204" pitchFamily="34" charset="0"/>
          </a:endParaRPr>
        </a:p>
      </dsp:txBody>
      <dsp:txXfrm>
        <a:off x="2611381" y="2257483"/>
        <a:ext cx="2686135" cy="818943"/>
      </dsp:txXfrm>
    </dsp:sp>
    <dsp:sp modelId="{11629B56-1A60-4143-BDAA-31BA2368561B}">
      <dsp:nvSpPr>
        <dsp:cNvPr id="0" name=""/>
        <dsp:cNvSpPr/>
      </dsp:nvSpPr>
      <dsp:spPr>
        <a:xfrm>
          <a:off x="2611381" y="3281163"/>
          <a:ext cx="2686135" cy="81894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Accessible interventions</a:t>
          </a:r>
          <a:endParaRPr lang="en-GB" sz="1800" kern="1200" dirty="0">
            <a:latin typeface="Arial" panose="020B0604020202020204" pitchFamily="34" charset="0"/>
            <a:cs typeface="Arial" panose="020B0604020202020204" pitchFamily="34" charset="0"/>
          </a:endParaRPr>
        </a:p>
      </dsp:txBody>
      <dsp:txXfrm>
        <a:off x="2611381" y="3281163"/>
        <a:ext cx="2686135" cy="8189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7BF7F-185A-46B0-A0F2-1EB4AA5C1AE2}">
      <dsp:nvSpPr>
        <dsp:cNvPr id="0" name=""/>
        <dsp:cNvSpPr/>
      </dsp:nvSpPr>
      <dsp:spPr>
        <a:xfrm>
          <a:off x="2266080" y="2546982"/>
          <a:ext cx="1876550" cy="187655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GB" sz="2800" kern="1200" dirty="0" smtClean="0">
              <a:latin typeface="Gotham Bold" panose="02000803030000020004" pitchFamily="2" charset="0"/>
              <a:cs typeface="Arial" panose="020B0604020202020204" pitchFamily="34" charset="0"/>
            </a:rPr>
            <a:t>Home Office</a:t>
          </a:r>
          <a:endParaRPr lang="en-GB" sz="2800" kern="1200" dirty="0">
            <a:latin typeface="Gotham Bold" panose="02000803030000020004" pitchFamily="2" charset="0"/>
            <a:cs typeface="Arial" panose="020B0604020202020204" pitchFamily="34" charset="0"/>
          </a:endParaRPr>
        </a:p>
      </dsp:txBody>
      <dsp:txXfrm>
        <a:off x="2540894" y="2821796"/>
        <a:ext cx="1326922" cy="1326922"/>
      </dsp:txXfrm>
    </dsp:sp>
    <dsp:sp modelId="{0C0B2987-3B01-45BD-AB1C-834554B98DC0}">
      <dsp:nvSpPr>
        <dsp:cNvPr id="0" name=""/>
        <dsp:cNvSpPr/>
      </dsp:nvSpPr>
      <dsp:spPr>
        <a:xfrm rot="12900000">
          <a:off x="777280" y="2124964"/>
          <a:ext cx="1732549" cy="53481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888E36-B062-4C9A-8EDE-1AC6834918C9}">
      <dsp:nvSpPr>
        <dsp:cNvPr id="0" name=""/>
        <dsp:cNvSpPr/>
      </dsp:nvSpPr>
      <dsp:spPr>
        <a:xfrm>
          <a:off x="42582" y="1182408"/>
          <a:ext cx="1782723" cy="142617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Reduction in knife-enabled serious violence</a:t>
          </a:r>
          <a:endParaRPr lang="en-GB" sz="1800" kern="1200" dirty="0">
            <a:latin typeface="Arial" panose="020B0604020202020204" pitchFamily="34" charset="0"/>
            <a:cs typeface="Arial" panose="020B0604020202020204" pitchFamily="34" charset="0"/>
          </a:endParaRPr>
        </a:p>
      </dsp:txBody>
      <dsp:txXfrm>
        <a:off x="84353" y="1224179"/>
        <a:ext cx="1699181" cy="1342636"/>
      </dsp:txXfrm>
    </dsp:sp>
    <dsp:sp modelId="{1C9DB5D0-820C-4DB4-B0F0-BD2C8CDC6CC2}">
      <dsp:nvSpPr>
        <dsp:cNvPr id="0" name=""/>
        <dsp:cNvSpPr/>
      </dsp:nvSpPr>
      <dsp:spPr>
        <a:xfrm rot="16200000">
          <a:off x="2338081" y="1312462"/>
          <a:ext cx="1732549" cy="53481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805129-7BF1-4D98-9C33-EA184302B309}">
      <dsp:nvSpPr>
        <dsp:cNvPr id="0" name=""/>
        <dsp:cNvSpPr/>
      </dsp:nvSpPr>
      <dsp:spPr>
        <a:xfrm>
          <a:off x="2312994" y="506"/>
          <a:ext cx="1782723" cy="142617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Hospital Admissions – Knife/Sharp object related</a:t>
          </a:r>
          <a:endParaRPr lang="en-GB" sz="1800" kern="1200" dirty="0">
            <a:latin typeface="Arial" panose="020B0604020202020204" pitchFamily="34" charset="0"/>
            <a:cs typeface="Arial" panose="020B0604020202020204" pitchFamily="34" charset="0"/>
          </a:endParaRPr>
        </a:p>
      </dsp:txBody>
      <dsp:txXfrm>
        <a:off x="2354765" y="42277"/>
        <a:ext cx="1699181" cy="1342636"/>
      </dsp:txXfrm>
    </dsp:sp>
    <dsp:sp modelId="{BF551253-0FD2-4737-8B0D-560067985346}">
      <dsp:nvSpPr>
        <dsp:cNvPr id="0" name=""/>
        <dsp:cNvSpPr/>
      </dsp:nvSpPr>
      <dsp:spPr>
        <a:xfrm rot="19500000">
          <a:off x="3898882" y="2124964"/>
          <a:ext cx="1732549" cy="53481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54A368-1F39-4CAE-BC8B-6044E1E8989F}">
      <dsp:nvSpPr>
        <dsp:cNvPr id="0" name=""/>
        <dsp:cNvSpPr/>
      </dsp:nvSpPr>
      <dsp:spPr>
        <a:xfrm>
          <a:off x="4583406" y="1182408"/>
          <a:ext cx="1782723" cy="142617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Reduction in all non-domestic homicides</a:t>
          </a:r>
          <a:endParaRPr lang="en-GB" sz="1800" kern="1200" dirty="0">
            <a:latin typeface="Arial" panose="020B0604020202020204" pitchFamily="34" charset="0"/>
            <a:cs typeface="Arial" panose="020B0604020202020204" pitchFamily="34" charset="0"/>
          </a:endParaRPr>
        </a:p>
      </dsp:txBody>
      <dsp:txXfrm>
        <a:off x="4625177" y="1224179"/>
        <a:ext cx="1699181" cy="13426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7BF7F-185A-46B0-A0F2-1EB4AA5C1AE2}">
      <dsp:nvSpPr>
        <dsp:cNvPr id="0" name=""/>
        <dsp:cNvSpPr/>
      </dsp:nvSpPr>
      <dsp:spPr>
        <a:xfrm>
          <a:off x="2266080" y="2546982"/>
          <a:ext cx="1876550" cy="187655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kern="1200" dirty="0" smtClean="0">
              <a:latin typeface="Gotham Bold" panose="02000803030000020004" pitchFamily="2" charset="0"/>
              <a:cs typeface="Arial" panose="020B0604020202020204" pitchFamily="34" charset="0"/>
            </a:rPr>
            <a:t>Local Measures</a:t>
          </a:r>
          <a:endParaRPr lang="en-GB" sz="2000" kern="1200" dirty="0">
            <a:latin typeface="Gotham Bold" panose="02000803030000020004" pitchFamily="2" charset="0"/>
            <a:cs typeface="Arial" panose="020B0604020202020204" pitchFamily="34" charset="0"/>
          </a:endParaRPr>
        </a:p>
      </dsp:txBody>
      <dsp:txXfrm>
        <a:off x="2540894" y="2821796"/>
        <a:ext cx="1326922" cy="1326922"/>
      </dsp:txXfrm>
    </dsp:sp>
    <dsp:sp modelId="{0C0B2987-3B01-45BD-AB1C-834554B98DC0}">
      <dsp:nvSpPr>
        <dsp:cNvPr id="0" name=""/>
        <dsp:cNvSpPr/>
      </dsp:nvSpPr>
      <dsp:spPr>
        <a:xfrm rot="12900000">
          <a:off x="777280" y="2124964"/>
          <a:ext cx="1732549" cy="53481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888E36-B062-4C9A-8EDE-1AC6834918C9}">
      <dsp:nvSpPr>
        <dsp:cNvPr id="0" name=""/>
        <dsp:cNvSpPr/>
      </dsp:nvSpPr>
      <dsp:spPr>
        <a:xfrm>
          <a:off x="42582" y="1182408"/>
          <a:ext cx="1782723" cy="142617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Increase in quality interventions for offenders aged under 25</a:t>
          </a:r>
          <a:endParaRPr lang="en-GB" sz="1800" kern="1200" dirty="0">
            <a:latin typeface="Arial" panose="020B0604020202020204" pitchFamily="34" charset="0"/>
            <a:cs typeface="Arial" panose="020B0604020202020204" pitchFamily="34" charset="0"/>
          </a:endParaRPr>
        </a:p>
      </dsp:txBody>
      <dsp:txXfrm>
        <a:off x="84353" y="1224179"/>
        <a:ext cx="1699181" cy="1342636"/>
      </dsp:txXfrm>
    </dsp:sp>
    <dsp:sp modelId="{1C9DB5D0-820C-4DB4-B0F0-BD2C8CDC6CC2}">
      <dsp:nvSpPr>
        <dsp:cNvPr id="0" name=""/>
        <dsp:cNvSpPr/>
      </dsp:nvSpPr>
      <dsp:spPr>
        <a:xfrm rot="16200000">
          <a:off x="2338081" y="1312462"/>
          <a:ext cx="1732549" cy="53481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805129-7BF1-4D98-9C33-EA184302B309}">
      <dsp:nvSpPr>
        <dsp:cNvPr id="0" name=""/>
        <dsp:cNvSpPr/>
      </dsp:nvSpPr>
      <dsp:spPr>
        <a:xfrm>
          <a:off x="2312994" y="506"/>
          <a:ext cx="1782723" cy="142617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Increase in quality interventions for victims aged under 25</a:t>
          </a:r>
          <a:endParaRPr lang="en-GB" sz="1800" kern="1200" dirty="0">
            <a:latin typeface="Arial" panose="020B0604020202020204" pitchFamily="34" charset="0"/>
            <a:cs typeface="Arial" panose="020B0604020202020204" pitchFamily="34" charset="0"/>
          </a:endParaRPr>
        </a:p>
      </dsp:txBody>
      <dsp:txXfrm>
        <a:off x="2354765" y="42277"/>
        <a:ext cx="1699181" cy="1342636"/>
      </dsp:txXfrm>
    </dsp:sp>
    <dsp:sp modelId="{BF551253-0FD2-4737-8B0D-560067985346}">
      <dsp:nvSpPr>
        <dsp:cNvPr id="0" name=""/>
        <dsp:cNvSpPr/>
      </dsp:nvSpPr>
      <dsp:spPr>
        <a:xfrm rot="19500000">
          <a:off x="3898882" y="2124964"/>
          <a:ext cx="1732549" cy="53481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54A368-1F39-4CAE-BC8B-6044E1E8989F}">
      <dsp:nvSpPr>
        <dsp:cNvPr id="0" name=""/>
        <dsp:cNvSpPr/>
      </dsp:nvSpPr>
      <dsp:spPr>
        <a:xfrm>
          <a:off x="4583406" y="1182408"/>
          <a:ext cx="1782723" cy="142617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Reduction in admissions for assaults with knife or sharp object</a:t>
          </a:r>
          <a:endParaRPr lang="en-GB" sz="1800" kern="1200" dirty="0">
            <a:latin typeface="Arial" panose="020B0604020202020204" pitchFamily="34" charset="0"/>
            <a:cs typeface="Arial" panose="020B0604020202020204" pitchFamily="34" charset="0"/>
          </a:endParaRPr>
        </a:p>
      </dsp:txBody>
      <dsp:txXfrm>
        <a:off x="4625177" y="1224179"/>
        <a:ext cx="1699181" cy="134263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51FBBE94-9795-4BBE-B715-FC45EB6B626A}" type="datetimeFigureOut">
              <a:rPr lang="en-GB" smtClean="0"/>
              <a:t>02/03/2020</a:t>
            </a:fld>
            <a:endParaRPr lang="en-GB"/>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689475"/>
            <a:ext cx="5438775"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7363"/>
            <a:ext cx="2946400" cy="4937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7363"/>
            <a:ext cx="2946400" cy="493712"/>
          </a:xfrm>
          <a:prstGeom prst="rect">
            <a:avLst/>
          </a:prstGeom>
        </p:spPr>
        <p:txBody>
          <a:bodyPr vert="horz" lIns="91440" tIns="45720" rIns="91440" bIns="45720" rtlCol="0" anchor="b"/>
          <a:lstStyle>
            <a:lvl1pPr algn="r">
              <a:defRPr sz="1200"/>
            </a:lvl1pPr>
          </a:lstStyle>
          <a:p>
            <a:fld id="{E25CC53E-20F2-4EB7-A1E2-4E87417AA5F2}" type="slidenum">
              <a:rPr lang="en-GB" smtClean="0"/>
              <a:t>‹#›</a:t>
            </a:fld>
            <a:endParaRPr lang="en-GB"/>
          </a:p>
        </p:txBody>
      </p:sp>
    </p:spTree>
    <p:extLst>
      <p:ext uri="{BB962C8B-B14F-4D97-AF65-F5344CB8AC3E}">
        <p14:creationId xmlns:p14="http://schemas.microsoft.com/office/powerpoint/2010/main" val="1684643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buFont typeface="Arial" panose="020B0604020202020204" pitchFamily="34" charset="0"/>
              <a:buNone/>
            </a:pPr>
            <a:endParaRPr lang="en-GB" sz="8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1</a:t>
            </a:fld>
            <a:endParaRPr lang="en-GB"/>
          </a:p>
        </p:txBody>
      </p:sp>
    </p:spTree>
    <p:extLst>
      <p:ext uri="{BB962C8B-B14F-4D97-AF65-F5344CB8AC3E}">
        <p14:creationId xmlns:p14="http://schemas.microsoft.com/office/powerpoint/2010/main" val="918767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a:buFontTx/>
              <a:buChar char="-"/>
            </a:pPr>
            <a:r>
              <a:rPr lang="en-GB" sz="800" dirty="0" smtClean="0">
                <a:latin typeface="Arial" panose="020B0604020202020204" pitchFamily="34" charset="0"/>
                <a:cs typeface="Arial" panose="020B0604020202020204" pitchFamily="34" charset="0"/>
              </a:rPr>
              <a:t>The VRU will work with partners to make most of existing resources and develop new approaches</a:t>
            </a:r>
            <a:r>
              <a:rPr lang="en-GB" sz="800" baseline="0" dirty="0" smtClean="0">
                <a:latin typeface="Arial" panose="020B0604020202020204" pitchFamily="34" charset="0"/>
                <a:cs typeface="Arial" panose="020B0604020202020204" pitchFamily="34" charset="0"/>
              </a:rPr>
              <a:t> to tackling violent crime</a:t>
            </a:r>
          </a:p>
          <a:p>
            <a:pPr marL="171450" lvl="0" indent="-171450" algn="l">
              <a:buFontTx/>
              <a:buChar char="-"/>
            </a:pPr>
            <a:r>
              <a:rPr lang="en-GB" sz="800" baseline="0" dirty="0" smtClean="0">
                <a:latin typeface="Arial" panose="020B0604020202020204" pitchFamily="34" charset="0"/>
                <a:cs typeface="Arial" panose="020B0604020202020204" pitchFamily="34" charset="0"/>
              </a:rPr>
              <a:t>Effective public health approach requires a change in culture;</a:t>
            </a:r>
          </a:p>
          <a:p>
            <a:pPr marL="628650" lvl="1" indent="-171450" algn="l">
              <a:buFontTx/>
              <a:buChar char="-"/>
            </a:pPr>
            <a:r>
              <a:rPr lang="en-GB" sz="800" baseline="0" dirty="0" smtClean="0">
                <a:latin typeface="Arial" panose="020B0604020202020204" pitchFamily="34" charset="0"/>
                <a:cs typeface="Arial" panose="020B0604020202020204" pitchFamily="34" charset="0"/>
              </a:rPr>
              <a:t>A change in how we collectively engage with individuals, families and communities</a:t>
            </a:r>
          </a:p>
          <a:p>
            <a:pPr marL="628650" lvl="1" indent="-171450" algn="l">
              <a:buFontTx/>
              <a:buChar char="-"/>
            </a:pPr>
            <a:r>
              <a:rPr lang="en-GB" sz="800" baseline="0" dirty="0" smtClean="0">
                <a:latin typeface="Arial" panose="020B0604020202020204" pitchFamily="34" charset="0"/>
                <a:cs typeface="Arial" panose="020B0604020202020204" pitchFamily="34" charset="0"/>
              </a:rPr>
              <a:t>As well as a change in practice and delivery at local level</a:t>
            </a:r>
          </a:p>
          <a:p>
            <a:pPr marL="171450" lvl="0" indent="-171450" algn="l">
              <a:buFontTx/>
              <a:buChar char="-"/>
            </a:pPr>
            <a:r>
              <a:rPr lang="en-GB" sz="800" baseline="0" dirty="0" smtClean="0">
                <a:latin typeface="Arial" panose="020B0604020202020204" pitchFamily="34" charset="0"/>
                <a:cs typeface="Arial" panose="020B0604020202020204" pitchFamily="34" charset="0"/>
              </a:rPr>
              <a:t>Long term vision is to see reduction in violence and a clear pathway for support for individuals and families that reduce their risk of being drawn into violence</a:t>
            </a:r>
          </a:p>
          <a:p>
            <a:pPr marL="628650" lvl="1" indent="-171450" algn="l">
              <a:buFontTx/>
              <a:buChar char="-"/>
            </a:pPr>
            <a:r>
              <a:rPr lang="en-GB" sz="800" baseline="0" dirty="0" smtClean="0">
                <a:latin typeface="Arial" panose="020B0604020202020204" pitchFamily="34" charset="0"/>
                <a:cs typeface="Arial" panose="020B0604020202020204" pitchFamily="34" charset="0"/>
              </a:rPr>
              <a:t>For this to happen we must understand the problem</a:t>
            </a:r>
          </a:p>
          <a:p>
            <a:pPr marL="1085850" lvl="2" indent="-171450" algn="l">
              <a:buFontTx/>
              <a:buChar char="-"/>
            </a:pPr>
            <a:r>
              <a:rPr lang="en-GB" sz="800" baseline="0" dirty="0" smtClean="0">
                <a:latin typeface="Arial" panose="020B0604020202020204" pitchFamily="34" charset="0"/>
                <a:cs typeface="Arial" panose="020B0604020202020204" pitchFamily="34" charset="0"/>
              </a:rPr>
              <a:t>What are the main risks?</a:t>
            </a:r>
          </a:p>
          <a:p>
            <a:pPr marL="1085850" lvl="2" indent="-171450" algn="l">
              <a:buFontTx/>
              <a:buChar char="-"/>
            </a:pPr>
            <a:r>
              <a:rPr lang="en-GB" sz="800" baseline="0" dirty="0" smtClean="0">
                <a:latin typeface="Arial" panose="020B0604020202020204" pitchFamily="34" charset="0"/>
                <a:cs typeface="Arial" panose="020B0604020202020204" pitchFamily="34" charset="0"/>
              </a:rPr>
              <a:t>Where is violence most prevalent in Northumbria?</a:t>
            </a:r>
          </a:p>
          <a:p>
            <a:pPr marL="1085850" lvl="2" indent="-171450" algn="l">
              <a:buFontTx/>
              <a:buChar char="-"/>
            </a:pPr>
            <a:r>
              <a:rPr lang="en-GB" sz="800" baseline="0" dirty="0" smtClean="0">
                <a:latin typeface="Arial" panose="020B0604020202020204" pitchFamily="34" charset="0"/>
                <a:cs typeface="Arial" panose="020B0604020202020204" pitchFamily="34" charset="0"/>
              </a:rPr>
              <a:t>What other causality factors exist?</a:t>
            </a:r>
          </a:p>
        </p:txBody>
      </p:sp>
      <p:sp>
        <p:nvSpPr>
          <p:cNvPr id="4" name="Slide Number Placeholder 3"/>
          <p:cNvSpPr>
            <a:spLocks noGrp="1"/>
          </p:cNvSpPr>
          <p:nvPr>
            <p:ph type="sldNum" sz="quarter" idx="10"/>
          </p:nvPr>
        </p:nvSpPr>
        <p:spPr/>
        <p:txBody>
          <a:bodyPr/>
          <a:lstStyle/>
          <a:p>
            <a:fld id="{79B05E51-D7F8-4E4B-9ADC-8F0366D1080B}" type="slidenum">
              <a:rPr lang="en-GB" smtClean="0"/>
              <a:t>2</a:t>
            </a:fld>
            <a:endParaRPr lang="en-GB"/>
          </a:p>
        </p:txBody>
      </p:sp>
    </p:spTree>
    <p:extLst>
      <p:ext uri="{BB962C8B-B14F-4D97-AF65-F5344CB8AC3E}">
        <p14:creationId xmlns:p14="http://schemas.microsoft.com/office/powerpoint/2010/main" val="3953275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kern="1200" dirty="0" smtClean="0">
                <a:solidFill>
                  <a:schemeClr val="tx1"/>
                </a:solidFill>
                <a:effectLst/>
                <a:latin typeface="+mn-lt"/>
                <a:ea typeface="+mn-ea"/>
                <a:cs typeface="+mn-cs"/>
              </a:rPr>
              <a:t>April</a:t>
            </a:r>
            <a:r>
              <a:rPr lang="en-GB" sz="800" kern="1200" baseline="0" dirty="0" smtClean="0">
                <a:solidFill>
                  <a:schemeClr val="tx1"/>
                </a:solidFill>
                <a:effectLst/>
                <a:latin typeface="+mn-lt"/>
                <a:ea typeface="+mn-ea"/>
                <a:cs typeface="+mn-cs"/>
              </a:rPr>
              <a:t> 2018 - </a:t>
            </a:r>
            <a:r>
              <a:rPr lang="en-GB" sz="800" kern="1200" dirty="0" smtClean="0">
                <a:solidFill>
                  <a:schemeClr val="tx1"/>
                </a:solidFill>
                <a:effectLst/>
                <a:latin typeface="+mn-lt"/>
                <a:ea typeface="+mn-ea"/>
                <a:cs typeface="+mn-cs"/>
              </a:rPr>
              <a:t>‘Serious Violence Strategy’ published</a:t>
            </a:r>
            <a:r>
              <a:rPr lang="en-GB" sz="800" kern="1200" baseline="0" dirty="0" smtClean="0">
                <a:solidFill>
                  <a:schemeClr val="tx1"/>
                </a:solidFill>
                <a:effectLst/>
                <a:latin typeface="+mn-lt"/>
                <a:ea typeface="+mn-ea"/>
                <a:cs typeface="+mn-cs"/>
              </a:rPr>
              <a:t> by Government - P</a:t>
            </a:r>
            <a:r>
              <a:rPr lang="en-GB" sz="800" kern="1200" dirty="0" smtClean="0">
                <a:solidFill>
                  <a:schemeClr val="tx1"/>
                </a:solidFill>
                <a:effectLst/>
                <a:latin typeface="+mn-lt"/>
                <a:ea typeface="+mn-ea"/>
                <a:cs typeface="+mn-cs"/>
              </a:rPr>
              <a:t>romoting an</a:t>
            </a:r>
            <a:r>
              <a:rPr lang="en-GB" sz="800" kern="1200" baseline="0" dirty="0" smtClean="0">
                <a:solidFill>
                  <a:schemeClr val="tx1"/>
                </a:solidFill>
                <a:effectLst/>
                <a:latin typeface="+mn-lt"/>
                <a:ea typeface="+mn-ea"/>
                <a:cs typeface="+mn-cs"/>
              </a:rPr>
              <a:t> approach that balances </a:t>
            </a:r>
            <a:r>
              <a:rPr lang="en-GB" sz="800" kern="1200" dirty="0" smtClean="0">
                <a:solidFill>
                  <a:schemeClr val="tx1"/>
                </a:solidFill>
                <a:effectLst/>
                <a:latin typeface="+mn-lt"/>
                <a:ea typeface="+mn-ea"/>
                <a:cs typeface="+mn-cs"/>
              </a:rPr>
              <a:t>prevention and law enforcement to tackle serious violence. </a:t>
            </a:r>
          </a:p>
          <a:p>
            <a:endParaRPr lang="en-GB" sz="8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800" kern="1200" dirty="0" smtClean="0">
                <a:solidFill>
                  <a:schemeClr val="tx1"/>
                </a:solidFill>
                <a:effectLst/>
                <a:latin typeface="+mn-lt"/>
                <a:ea typeface="+mn-ea"/>
                <a:cs typeface="+mn-cs"/>
              </a:rPr>
              <a:t>Public Health Approach = The</a:t>
            </a:r>
            <a:r>
              <a:rPr lang="en-GB" sz="800" kern="1200" baseline="0" dirty="0" smtClean="0">
                <a:solidFill>
                  <a:schemeClr val="tx1"/>
                </a:solidFill>
                <a:effectLst/>
                <a:latin typeface="+mn-lt"/>
                <a:ea typeface="+mn-ea"/>
                <a:cs typeface="+mn-cs"/>
              </a:rPr>
              <a:t> adoption of a </a:t>
            </a:r>
            <a:r>
              <a:rPr lang="en-GB" sz="800" kern="1200" dirty="0" smtClean="0">
                <a:solidFill>
                  <a:schemeClr val="tx1"/>
                </a:solidFill>
                <a:effectLst/>
                <a:latin typeface="+mn-lt"/>
                <a:ea typeface="+mn-ea"/>
                <a:cs typeface="+mn-cs"/>
              </a:rPr>
              <a:t>multi-agency approach, bringing together Police, local government, health, community leaders and other key partners to tackle violent crime and the underlying causes.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800" kern="1200" dirty="0" smtClean="0">
              <a:solidFill>
                <a:schemeClr val="tx1"/>
              </a:solidFill>
              <a:effectLst/>
              <a:latin typeface="+mn-lt"/>
              <a:ea typeface="+mn-ea"/>
              <a:cs typeface="+mn-cs"/>
            </a:endParaRPr>
          </a:p>
          <a:p>
            <a:r>
              <a:rPr lang="en-GB" sz="800" kern="1200" dirty="0" smtClean="0">
                <a:solidFill>
                  <a:schemeClr val="tx1"/>
                </a:solidFill>
                <a:effectLst/>
                <a:latin typeface="+mn-lt"/>
                <a:ea typeface="+mn-ea"/>
                <a:cs typeface="+mn-cs"/>
              </a:rPr>
              <a:t>June</a:t>
            </a:r>
            <a:r>
              <a:rPr lang="en-GB" sz="800" kern="1200" baseline="0" dirty="0" smtClean="0">
                <a:solidFill>
                  <a:schemeClr val="tx1"/>
                </a:solidFill>
                <a:effectLst/>
                <a:latin typeface="+mn-lt"/>
                <a:ea typeface="+mn-ea"/>
                <a:cs typeface="+mn-cs"/>
              </a:rPr>
              <a:t> 2019 – Home Secretary announced:</a:t>
            </a:r>
          </a:p>
          <a:p>
            <a:pPr marL="171450" indent="-171450">
              <a:buFont typeface="Arial" panose="020B0604020202020204" pitchFamily="34" charset="0"/>
              <a:buChar char="•"/>
            </a:pPr>
            <a:r>
              <a:rPr lang="en-GB" sz="800" kern="1200" dirty="0" smtClean="0">
                <a:solidFill>
                  <a:schemeClr val="tx1"/>
                </a:solidFill>
                <a:effectLst/>
                <a:latin typeface="+mn-lt"/>
                <a:ea typeface="+mn-ea"/>
                <a:cs typeface="+mn-cs"/>
              </a:rPr>
              <a:t>£35 million was being made available to 18 force areas PCCs to establish VRUs to support the delivery of the Serious Violence Strategy. </a:t>
            </a:r>
          </a:p>
          <a:p>
            <a:pPr marL="171450" indent="-171450">
              <a:buFont typeface="Arial" panose="020B0604020202020204" pitchFamily="34" charset="0"/>
              <a:buChar char="•"/>
            </a:pPr>
            <a:r>
              <a:rPr lang="en-GB" sz="800" kern="1200" dirty="0" smtClean="0">
                <a:solidFill>
                  <a:schemeClr val="tx1"/>
                </a:solidFill>
                <a:effectLst/>
                <a:latin typeface="+mn-lt"/>
                <a:ea typeface="+mn-ea"/>
                <a:cs typeface="+mn-cs"/>
              </a:rPr>
              <a:t>This funding was in addition to £63.4 million surge funding which was allocated to forces across England and Wales that were worst affected by serious violence and knife crime. </a:t>
            </a:r>
          </a:p>
          <a:p>
            <a:endParaRPr lang="en-GB" sz="8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3</a:t>
            </a:fld>
            <a:endParaRPr lang="en-GB"/>
          </a:p>
        </p:txBody>
      </p:sp>
    </p:spTree>
    <p:extLst>
      <p:ext uri="{BB962C8B-B14F-4D97-AF65-F5344CB8AC3E}">
        <p14:creationId xmlns:p14="http://schemas.microsoft.com/office/powerpoint/2010/main" val="918767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dirty="0" smtClean="0"/>
              <a:t>Several ‘Public Health Approaches’ have been delivered in the past, most notably the Glasgow VRU, who consider violence as a contagious infectious disease which</a:t>
            </a:r>
            <a:r>
              <a:rPr lang="en-GB" sz="800" b="0" i="0" u="none" strike="noStrike" kern="1200" dirty="0" smtClean="0">
                <a:solidFill>
                  <a:schemeClr val="tx1"/>
                </a:solidFill>
                <a:effectLst/>
                <a:latin typeface="+mn-lt"/>
                <a:ea typeface="+mn-ea"/>
                <a:cs typeface="+mn-cs"/>
              </a:rPr>
              <a:t> spreads between people, reproducing itself and shifting group norms. They propose that this explains why one locality might see more stabbings or shootings than another area with many of the same social problems.</a:t>
            </a:r>
          </a:p>
          <a:p>
            <a:pPr marL="0" lvl="0" indent="0" algn="l">
              <a:buFont typeface="Arial" panose="020B0604020202020204" pitchFamily="34" charset="0"/>
              <a:buNone/>
            </a:pPr>
            <a:endParaRPr lang="en-GB" sz="800" dirty="0" smtClean="0">
              <a:latin typeface="Arial" panose="020B0604020202020204" pitchFamily="34" charset="0"/>
              <a:cs typeface="Arial" panose="020B0604020202020204" pitchFamily="34" charset="0"/>
            </a:endParaRPr>
          </a:p>
          <a:p>
            <a:r>
              <a:rPr lang="en-GB" sz="1200" kern="1200" dirty="0" smtClean="0">
                <a:solidFill>
                  <a:schemeClr val="tx1"/>
                </a:solidFill>
                <a:effectLst/>
                <a:latin typeface="+mn-lt"/>
                <a:ea typeface="+mn-ea"/>
                <a:cs typeface="+mn-cs"/>
              </a:rPr>
              <a:t>Public health approaches often use a three tier model: </a:t>
            </a:r>
          </a:p>
          <a:p>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primary prevention </a:t>
            </a:r>
            <a:r>
              <a:rPr lang="en-GB" sz="1200" kern="1200" dirty="0" smtClean="0">
                <a:solidFill>
                  <a:schemeClr val="tx1"/>
                </a:solidFill>
                <a:effectLst/>
                <a:latin typeface="+mn-lt"/>
                <a:ea typeface="+mn-ea"/>
                <a:cs typeface="+mn-cs"/>
              </a:rPr>
              <a:t>is preventing the problem occurring in the first place;</a:t>
            </a:r>
          </a:p>
          <a:p>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secondary prevention </a:t>
            </a:r>
            <a:r>
              <a:rPr lang="en-GB" sz="1200" kern="1200" dirty="0" smtClean="0">
                <a:solidFill>
                  <a:schemeClr val="tx1"/>
                </a:solidFill>
                <a:effectLst/>
                <a:latin typeface="+mn-lt"/>
                <a:ea typeface="+mn-ea"/>
                <a:cs typeface="+mn-cs"/>
              </a:rPr>
              <a:t>is intervening early when the problem starts to emerge to prevent it becoming established; and</a:t>
            </a:r>
          </a:p>
          <a:p>
            <a:r>
              <a:rPr lang="en-GB" sz="1200" kern="1200" dirty="0" smtClean="0">
                <a:solidFill>
                  <a:schemeClr val="tx1"/>
                </a:solidFill>
                <a:effectLst/>
                <a:latin typeface="+mn-lt"/>
                <a:ea typeface="+mn-ea"/>
                <a:cs typeface="+mn-cs"/>
              </a:rPr>
              <a:t> • </a:t>
            </a:r>
            <a:r>
              <a:rPr lang="en-GB" sz="1200" b="1" kern="1200" dirty="0" smtClean="0">
                <a:solidFill>
                  <a:schemeClr val="tx1"/>
                </a:solidFill>
                <a:effectLst/>
                <a:latin typeface="+mn-lt"/>
                <a:ea typeface="+mn-ea"/>
                <a:cs typeface="+mn-cs"/>
              </a:rPr>
              <a:t>tertiary prevention </a:t>
            </a:r>
            <a:r>
              <a:rPr lang="en-GB" sz="1200" kern="1200" dirty="0" smtClean="0">
                <a:solidFill>
                  <a:schemeClr val="tx1"/>
                </a:solidFill>
                <a:effectLst/>
                <a:latin typeface="+mn-lt"/>
                <a:ea typeface="+mn-ea"/>
                <a:cs typeface="+mn-cs"/>
              </a:rPr>
              <a:t>is making sure an ongoing problem is well managed to avoid crises and reduce its harmful consequences.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National Police Crime Prevention Strategy outlines the aim of preventative policing as, “fewer victims, fewer offences, and less demand on policing achieved by addressing the causes of crime, utilising sophisticated partnership-oriented problem solving” (NPCC 2015).</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Our aim in Northumbria is to coordinate a public health approach to tackling serious violence through a VRU that will build on the excellent partnership work that already exists and strengthen the coordination of stakeholders to deliver results. This multi-agency approach, bringing together police, local government, health, communities and other key partners together will work to tackle violent crime and identify key drivers that lead individuals to become victims or perpetrators of serious violence. </a:t>
            </a:r>
          </a:p>
          <a:p>
            <a:pPr marL="0" lvl="0" indent="0" algn="l">
              <a:buFont typeface="Arial" panose="020B0604020202020204" pitchFamily="34" charset="0"/>
              <a:buNone/>
            </a:pPr>
            <a:endParaRPr lang="en-GB" sz="8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4</a:t>
            </a:fld>
            <a:endParaRPr lang="en-GB"/>
          </a:p>
        </p:txBody>
      </p:sp>
    </p:spTree>
    <p:extLst>
      <p:ext uri="{BB962C8B-B14F-4D97-AF65-F5344CB8AC3E}">
        <p14:creationId xmlns:p14="http://schemas.microsoft.com/office/powerpoint/2010/main" val="918767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Interventions will include early year family services, working with young people at risk of exclusion from full time education, reducing reoffending through rehabilitation, support for those affected by homelessness and through addiction and recovery journeys. We will also work with the business community and housing providers to identify opportunities, where needed, for housing and employment and training to enable people to build a better future.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smtClean="0">
              <a:solidFill>
                <a:schemeClr val="tx1"/>
              </a:solidFill>
              <a:latin typeface="+mn-lt"/>
              <a:ea typeface="+mn-ea"/>
              <a:cs typeface="+mn-cs"/>
            </a:endParaRPr>
          </a:p>
          <a:p>
            <a:pPr marL="285750" indent="-2857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Individual</a:t>
            </a:r>
          </a:p>
          <a:p>
            <a:pPr marL="742950" lvl="1" indent="-2857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Victim of child abuse</a:t>
            </a:r>
          </a:p>
          <a:p>
            <a:pPr marL="742950" lvl="1" indent="-2857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Psychological/personality disorder</a:t>
            </a:r>
          </a:p>
          <a:p>
            <a:pPr marL="742950" lvl="1" indent="-2857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Delinquent behaviour </a:t>
            </a:r>
          </a:p>
          <a:p>
            <a:pPr marL="0" lvl="0" indent="0">
              <a:buFont typeface="Arial" panose="020B0604020202020204" pitchFamily="34" charset="0"/>
              <a:buNone/>
            </a:pPr>
            <a:endParaRPr lang="en-GB" sz="800" dirty="0" smtClean="0">
              <a:solidFill>
                <a:schemeClr val="bg1"/>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Relationship</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Poor parenting practices</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Marital disorder</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Violent parental conflicts</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Low socioeconomic household</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Delinquent peers </a:t>
            </a:r>
          </a:p>
          <a:p>
            <a:pPr marL="171450" lvl="0" indent="-171450">
              <a:buFont typeface="Arial" panose="020B0604020202020204" pitchFamily="34" charset="0"/>
              <a:buChar char="•"/>
            </a:pPr>
            <a:endParaRPr lang="en-GB" sz="800" dirty="0" smtClean="0">
              <a:solidFill>
                <a:schemeClr val="bg1"/>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Community</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Poverty</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High unemployment</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High crime levels</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Local illicit drug trade</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Inadequate victim care services </a:t>
            </a:r>
          </a:p>
          <a:p>
            <a:pPr marL="171450" lvl="0" indent="-171450">
              <a:buFont typeface="Arial" panose="020B0604020202020204" pitchFamily="34" charset="0"/>
              <a:buChar char="•"/>
            </a:pPr>
            <a:endParaRPr lang="en-GB" sz="800" dirty="0" smtClean="0">
              <a:solidFill>
                <a:schemeClr val="bg1"/>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en-GB" sz="800" dirty="0" smtClean="0">
              <a:solidFill>
                <a:schemeClr val="bg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smtClean="0">
                <a:latin typeface="Arial" panose="020B0604020202020204" pitchFamily="34" charset="0"/>
                <a:cs typeface="Arial" panose="020B0604020202020204" pitchFamily="34" charset="0"/>
              </a:rPr>
              <a:t>Society</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Economic inequality</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Gender inequality </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Cultural norms that support violence</a:t>
            </a:r>
          </a:p>
          <a:p>
            <a:pPr marL="628650" lvl="1" indent="-171450">
              <a:buFont typeface="Arial" panose="020B0604020202020204" pitchFamily="34" charset="0"/>
              <a:buChar char="•"/>
            </a:pPr>
            <a:r>
              <a:rPr lang="en-GB" sz="800" dirty="0" smtClean="0">
                <a:solidFill>
                  <a:schemeClr val="bg1"/>
                </a:solidFill>
                <a:latin typeface="Arial" panose="020B0604020202020204" pitchFamily="34" charset="0"/>
                <a:cs typeface="Arial" panose="020B0604020202020204" pitchFamily="34" charset="0"/>
              </a:rPr>
              <a:t>Weak economic safety nets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dirty="0" smtClean="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5</a:t>
            </a:fld>
            <a:endParaRPr lang="en-GB"/>
          </a:p>
        </p:txBody>
      </p:sp>
    </p:spTree>
    <p:extLst>
      <p:ext uri="{BB962C8B-B14F-4D97-AF65-F5344CB8AC3E}">
        <p14:creationId xmlns:p14="http://schemas.microsoft.com/office/powerpoint/2010/main" val="3383009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800" dirty="0" smtClean="0"/>
              <a:t>Due to the time restrictions imposed</a:t>
            </a:r>
            <a:r>
              <a:rPr lang="en-GB" sz="800" baseline="0" dirty="0" smtClean="0"/>
              <a:t> on the funding, the £1.6m must be spent by 31</a:t>
            </a:r>
            <a:r>
              <a:rPr lang="en-GB" sz="800" baseline="30000" dirty="0" smtClean="0"/>
              <a:t>st</a:t>
            </a:r>
            <a:r>
              <a:rPr lang="en-GB" sz="800" baseline="0" dirty="0" smtClean="0"/>
              <a:t> March 2020, as a result of that, our immediate short term priorities are:</a:t>
            </a:r>
          </a:p>
          <a:p>
            <a:pPr marL="0" indent="0">
              <a:buFont typeface="Arial" panose="020B0604020202020204" pitchFamily="34" charset="0"/>
              <a:buNone/>
            </a:pPr>
            <a:endParaRPr lang="en-GB" sz="800" baseline="0" dirty="0" smtClean="0"/>
          </a:p>
          <a:p>
            <a:pPr marL="171450" indent="-171450">
              <a:buFont typeface="Arial" panose="020B0604020202020204" pitchFamily="34" charset="0"/>
              <a:buChar char="•"/>
            </a:pPr>
            <a:r>
              <a:rPr lang="en-GB" sz="800" baseline="0" dirty="0" smtClean="0"/>
              <a:t>Coordinate a Public Health approach across partners:</a:t>
            </a:r>
          </a:p>
          <a:p>
            <a:pPr marL="628650" lvl="1" indent="-171450">
              <a:buFont typeface="Arial" panose="020B0604020202020204" pitchFamily="34" charset="0"/>
              <a:buChar char="•"/>
            </a:pPr>
            <a:r>
              <a:rPr lang="en-GB" sz="800" baseline="0" dirty="0" smtClean="0"/>
              <a:t>Building on the excellent partnership work that already exists and strengthen the coordination of stakeholders to deliver results </a:t>
            </a:r>
            <a:endParaRPr lang="en-GB" sz="800" dirty="0" smtClean="0"/>
          </a:p>
          <a:p>
            <a:pPr marL="171450" indent="-171450">
              <a:buFont typeface="Arial" panose="020B0604020202020204" pitchFamily="34" charset="0"/>
              <a:buChar char="•"/>
            </a:pPr>
            <a:r>
              <a:rPr lang="en-GB" sz="800" dirty="0" smtClean="0"/>
              <a:t>Develop problem</a:t>
            </a:r>
            <a:r>
              <a:rPr lang="en-GB" sz="800" baseline="0" dirty="0" smtClean="0"/>
              <a:t> profile, which will:</a:t>
            </a:r>
          </a:p>
          <a:p>
            <a:pPr marL="742950" lvl="1" indent="-285750">
              <a:buFont typeface="Arial" panose="020B0604020202020204" pitchFamily="34" charset="0"/>
              <a:buChar char="•"/>
            </a:pPr>
            <a:r>
              <a:rPr lang="en-GB" sz="800" dirty="0" smtClean="0"/>
              <a:t>Provide evidence that supports meaningful way to inform future partnership working</a:t>
            </a:r>
          </a:p>
          <a:p>
            <a:pPr marL="742950" lvl="1" indent="-285750">
              <a:buFont typeface="Arial" panose="020B0604020202020204" pitchFamily="34" charset="0"/>
              <a:buChar char="•"/>
            </a:pPr>
            <a:r>
              <a:rPr lang="en-GB" sz="800" dirty="0" smtClean="0"/>
              <a:t>Identify</a:t>
            </a:r>
            <a:r>
              <a:rPr lang="en-GB" sz="800" baseline="0" dirty="0" smtClean="0"/>
              <a:t> any gaps in data and services</a:t>
            </a:r>
          </a:p>
          <a:p>
            <a:pPr marL="742950" lvl="1" indent="-285750">
              <a:buFont typeface="Arial" panose="020B0604020202020204" pitchFamily="34" charset="0"/>
              <a:buChar char="•"/>
            </a:pPr>
            <a:r>
              <a:rPr lang="en-GB" sz="800" baseline="0" dirty="0" smtClean="0"/>
              <a:t>To inform future prevention, enforcement and diversion strategies</a:t>
            </a:r>
          </a:p>
          <a:p>
            <a:pPr marL="742950" lvl="1" indent="-285750">
              <a:buFont typeface="Arial" panose="020B0604020202020204" pitchFamily="34" charset="0"/>
              <a:buChar char="•"/>
            </a:pPr>
            <a:r>
              <a:rPr lang="en-GB" sz="800" baseline="0" dirty="0" smtClean="0"/>
              <a:t>Identify community engagement opportunities</a:t>
            </a:r>
          </a:p>
          <a:p>
            <a:pPr marL="171450" lvl="0" indent="-171450">
              <a:buFont typeface="Arial" panose="020B0604020202020204" pitchFamily="34" charset="0"/>
              <a:buChar char="•"/>
            </a:pPr>
            <a:r>
              <a:rPr lang="en-GB" sz="800" baseline="0" dirty="0" smtClean="0"/>
              <a:t>Support delivery of funded interventions:</a:t>
            </a:r>
          </a:p>
          <a:p>
            <a:pPr marL="628650" lvl="1" indent="-171450">
              <a:buFont typeface="Arial" panose="020B0604020202020204" pitchFamily="34" charset="0"/>
              <a:buChar char="•"/>
            </a:pPr>
            <a:r>
              <a:rPr lang="en-GB" sz="800" baseline="0" dirty="0" smtClean="0"/>
              <a:t>Focusing on the key themes of:</a:t>
            </a:r>
          </a:p>
          <a:p>
            <a:pPr marL="1085850" lvl="2" indent="-171450">
              <a:buFont typeface="Arial" panose="020B0604020202020204" pitchFamily="34" charset="0"/>
              <a:buChar char="•"/>
            </a:pPr>
            <a:r>
              <a:rPr lang="en-GB" sz="800" baseline="0" dirty="0" smtClean="0"/>
              <a:t>Early Intervention</a:t>
            </a:r>
          </a:p>
          <a:p>
            <a:pPr marL="1085850" lvl="2" indent="-171450">
              <a:buFont typeface="Arial" panose="020B0604020202020204" pitchFamily="34" charset="0"/>
              <a:buChar char="•"/>
            </a:pPr>
            <a:r>
              <a:rPr lang="en-GB" sz="800" baseline="0" dirty="0" smtClean="0"/>
              <a:t>Youth Diversion</a:t>
            </a:r>
          </a:p>
          <a:p>
            <a:pPr marL="1085850" lvl="2" indent="-171450">
              <a:buFont typeface="Arial" panose="020B0604020202020204" pitchFamily="34" charset="0"/>
              <a:buChar char="•"/>
            </a:pPr>
            <a:r>
              <a:rPr lang="en-GB" sz="800" baseline="0" dirty="0" smtClean="0"/>
              <a:t>Drugs, Alcohol &amp; Homelessness</a:t>
            </a:r>
          </a:p>
          <a:p>
            <a:pPr marL="1085850" lvl="2" indent="-171450">
              <a:buFont typeface="Arial" panose="020B0604020202020204" pitchFamily="34" charset="0"/>
              <a:buChar char="•"/>
            </a:pPr>
            <a:r>
              <a:rPr lang="en-GB" sz="800" baseline="0" dirty="0" smtClean="0"/>
              <a:t>Mental Health</a:t>
            </a:r>
            <a:endParaRPr lang="en-GB" sz="800" dirty="0" smtClean="0"/>
          </a:p>
          <a:p>
            <a:pPr marL="171450" indent="-171450">
              <a:buFont typeface="Arial" panose="020B0604020202020204" pitchFamily="34" charset="0"/>
              <a:buChar char="•"/>
            </a:pPr>
            <a:r>
              <a:rPr lang="en-GB" sz="800" dirty="0" smtClean="0">
                <a:latin typeface="Arial" panose="020B0604020202020204" pitchFamily="34" charset="0"/>
                <a:cs typeface="Arial" panose="020B0604020202020204" pitchFamily="34" charset="0"/>
              </a:rPr>
              <a:t>Understand</a:t>
            </a:r>
            <a:r>
              <a:rPr lang="en-GB" sz="800" baseline="0" dirty="0" smtClean="0">
                <a:latin typeface="Arial" panose="020B0604020202020204" pitchFamily="34" charset="0"/>
                <a:cs typeface="Arial" panose="020B0604020202020204" pitchFamily="34" charset="0"/>
              </a:rPr>
              <a:t> root causes of violence:</a:t>
            </a:r>
          </a:p>
          <a:p>
            <a:pPr marL="628650" lvl="1" indent="-171450">
              <a:buFont typeface="Arial" panose="020B0604020202020204" pitchFamily="34" charset="0"/>
              <a:buChar char="•"/>
            </a:pPr>
            <a:r>
              <a:rPr lang="en-GB" sz="800" baseline="0" dirty="0" smtClean="0">
                <a:latin typeface="Arial" panose="020B0604020202020204" pitchFamily="34" charset="0"/>
                <a:cs typeface="Arial" panose="020B0604020202020204" pitchFamily="34" charset="0"/>
              </a:rPr>
              <a:t>Reducing violence and tackling the root causes is a long term commitment and will take more than 4 months to achieve</a:t>
            </a:r>
          </a:p>
          <a:p>
            <a:pPr marL="628650" lvl="1" indent="-171450">
              <a:buFont typeface="Arial" panose="020B0604020202020204" pitchFamily="34" charset="0"/>
              <a:buChar char="•"/>
            </a:pPr>
            <a:r>
              <a:rPr lang="en-GB" sz="800" baseline="0" dirty="0" smtClean="0">
                <a:latin typeface="Arial" panose="020B0604020202020204" pitchFamily="34" charset="0"/>
                <a:cs typeface="Arial" panose="020B0604020202020204" pitchFamily="34" charset="0"/>
              </a:rPr>
              <a:t>The aim of next few months is to </a:t>
            </a:r>
            <a:r>
              <a:rPr lang="en-GB" sz="1200" b="0" i="0" u="none" strike="noStrike" kern="1200" baseline="0" dirty="0" smtClean="0">
                <a:solidFill>
                  <a:schemeClr val="tx1"/>
                </a:solidFill>
                <a:latin typeface="+mn-lt"/>
                <a:ea typeface="+mn-ea"/>
                <a:cs typeface="+mn-cs"/>
              </a:rPr>
              <a:t>build the foundation for this to happen, identify our key issues and continue to shape the vision for Northumbria. </a:t>
            </a:r>
            <a:endParaRPr lang="en-GB" sz="800" baseline="0"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GB" sz="800" dirty="0" smtClean="0"/>
          </a:p>
        </p:txBody>
      </p:sp>
      <p:sp>
        <p:nvSpPr>
          <p:cNvPr id="4" name="Slide Number Placeholder 3"/>
          <p:cNvSpPr>
            <a:spLocks noGrp="1"/>
          </p:cNvSpPr>
          <p:nvPr>
            <p:ph type="sldNum" sz="quarter" idx="10"/>
          </p:nvPr>
        </p:nvSpPr>
        <p:spPr/>
        <p:txBody>
          <a:bodyPr/>
          <a:lstStyle/>
          <a:p>
            <a:fld id="{79B05E51-D7F8-4E4B-9ADC-8F0366D1080B}" type="slidenum">
              <a:rPr lang="en-GB" smtClean="0"/>
              <a:t>6</a:t>
            </a:fld>
            <a:endParaRPr lang="en-GB"/>
          </a:p>
        </p:txBody>
      </p:sp>
    </p:spTree>
    <p:extLst>
      <p:ext uri="{BB962C8B-B14F-4D97-AF65-F5344CB8AC3E}">
        <p14:creationId xmlns:p14="http://schemas.microsoft.com/office/powerpoint/2010/main" val="918767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b="1" dirty="0" smtClean="0">
                <a:latin typeface="Arial" panose="020B0604020202020204" pitchFamily="34" charset="0"/>
                <a:cs typeface="Arial" panose="020B0604020202020204" pitchFamily="34" charset="0"/>
              </a:rPr>
              <a:t>VRU</a:t>
            </a:r>
            <a:r>
              <a:rPr lang="en-GB" sz="800" b="1" baseline="0" dirty="0" smtClean="0">
                <a:latin typeface="Arial" panose="020B0604020202020204" pitchFamily="34" charset="0"/>
                <a:cs typeface="Arial" panose="020B0604020202020204" pitchFamily="34" charset="0"/>
              </a:rPr>
              <a:t> TEAM</a:t>
            </a:r>
          </a:p>
          <a:p>
            <a:endParaRPr lang="en-GB" sz="800" b="0" baseline="0" dirty="0" smtClean="0">
              <a:latin typeface="Arial" panose="020B0604020202020204" pitchFamily="34" charset="0"/>
              <a:cs typeface="Arial" panose="020B0604020202020204" pitchFamily="34" charset="0"/>
            </a:endParaRPr>
          </a:p>
          <a:p>
            <a:r>
              <a:rPr lang="en-GB" sz="800" b="0" baseline="0" dirty="0" smtClean="0">
                <a:latin typeface="Arial" panose="020B0604020202020204" pitchFamily="34" charset="0"/>
                <a:cs typeface="Arial" panose="020B0604020202020204" pitchFamily="34" charset="0"/>
              </a:rPr>
              <a:t>Role of team:</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Co-ordinate the delivery of interventions</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Build on current and future partnership working</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Explore future opportunities to develop new ways of working </a:t>
            </a:r>
          </a:p>
          <a:p>
            <a:pPr marL="171450" indent="-171450">
              <a:buFont typeface="Arial" panose="020B0604020202020204" pitchFamily="34" charset="0"/>
              <a:buChar char="•"/>
            </a:pPr>
            <a:endParaRPr lang="en-GB"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r>
              <a:rPr lang="en-GB" sz="1200" b="0" i="0" u="none" strike="noStrike" kern="1200" baseline="0" dirty="0" smtClean="0">
                <a:solidFill>
                  <a:schemeClr val="tx1"/>
                </a:solidFill>
                <a:latin typeface="+mn-lt"/>
                <a:ea typeface="+mn-ea"/>
                <a:cs typeface="+mn-cs"/>
              </a:rPr>
              <a:t>Team consists of a range of professionals, individually skilled in their own rights, who will work closely with all Local Authorities, interventions, agencies and partners to ensure the Public Health Approach is at the forefront of the VRU agenda.</a:t>
            </a:r>
            <a:endParaRPr lang="en-GB" sz="800" b="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7</a:t>
            </a:fld>
            <a:endParaRPr lang="en-GB"/>
          </a:p>
        </p:txBody>
      </p:sp>
    </p:spTree>
    <p:extLst>
      <p:ext uri="{BB962C8B-B14F-4D97-AF65-F5344CB8AC3E}">
        <p14:creationId xmlns:p14="http://schemas.microsoft.com/office/powerpoint/2010/main" val="918767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fontAlgn="base">
              <a:buFont typeface="Arial" panose="020B0604020202020204" pitchFamily="34" charset="0"/>
              <a:buNone/>
            </a:pPr>
            <a:r>
              <a:rPr lang="en-GB" sz="800" b="1" dirty="0" smtClean="0">
                <a:latin typeface="Arial" panose="020B0604020202020204" pitchFamily="34" charset="0"/>
                <a:cs typeface="Arial" panose="020B0604020202020204" pitchFamily="34" charset="0"/>
              </a:rPr>
              <a:t>Problem Profile:</a:t>
            </a:r>
          </a:p>
          <a:p>
            <a:pPr marL="171450" lvl="0" indent="-171450" algn="l" fontAlgn="base">
              <a:buFont typeface="Arial" panose="020B0604020202020204" pitchFamily="34" charset="0"/>
              <a:buChar char="•"/>
            </a:pPr>
            <a:r>
              <a:rPr lang="en-GB" sz="800" b="0" dirty="0" smtClean="0">
                <a:latin typeface="Arial" panose="020B0604020202020204" pitchFamily="34" charset="0"/>
                <a:cs typeface="Arial" panose="020B0604020202020204" pitchFamily="34" charset="0"/>
              </a:rPr>
              <a:t>Analysis of data and wider literature </a:t>
            </a:r>
          </a:p>
          <a:p>
            <a:pPr marL="628650" lvl="1" indent="-171450" algn="l" fontAlgn="base">
              <a:buFont typeface="Arial" panose="020B0604020202020204" pitchFamily="34" charset="0"/>
              <a:buChar char="•"/>
            </a:pPr>
            <a:r>
              <a:rPr lang="en-GB" sz="800" b="0" dirty="0" smtClean="0">
                <a:latin typeface="Arial" panose="020B0604020202020204" pitchFamily="34" charset="0"/>
                <a:cs typeface="Arial" panose="020B0604020202020204" pitchFamily="34" charset="0"/>
              </a:rPr>
              <a:t>T</a:t>
            </a:r>
            <a:r>
              <a:rPr lang="en-GB" sz="800" dirty="0" smtClean="0">
                <a:latin typeface="Arial" panose="020B0604020202020204" pitchFamily="34" charset="0"/>
                <a:cs typeface="Arial" panose="020B0604020202020204" pitchFamily="34" charset="0"/>
              </a:rPr>
              <a:t>o outline our understanding and what is happening with violence, and identify key themes and areas of focus that may be driving the prevalence of violence across Northumbria, </a:t>
            </a:r>
          </a:p>
          <a:p>
            <a:pPr marL="628650" lvl="1" indent="-171450" algn="l" fontAlgn="base">
              <a:buFont typeface="Arial" panose="020B0604020202020204" pitchFamily="34" charset="0"/>
              <a:buChar char="•"/>
            </a:pPr>
            <a:r>
              <a:rPr lang="en-GB" sz="800" dirty="0" smtClean="0">
                <a:latin typeface="Arial" panose="020B0604020202020204" pitchFamily="34" charset="0"/>
                <a:cs typeface="Arial" panose="020B0604020202020204" pitchFamily="34" charset="0"/>
              </a:rPr>
              <a:t>Review</a:t>
            </a:r>
            <a:r>
              <a:rPr lang="en-GB" sz="800" baseline="0" dirty="0" smtClean="0">
                <a:latin typeface="Arial" panose="020B0604020202020204" pitchFamily="34" charset="0"/>
                <a:cs typeface="Arial" panose="020B0604020202020204" pitchFamily="34" charset="0"/>
              </a:rPr>
              <a:t> </a:t>
            </a:r>
            <a:r>
              <a:rPr lang="en-GB" sz="800" dirty="0" smtClean="0">
                <a:latin typeface="Arial" panose="020B0604020202020204" pitchFamily="34" charset="0"/>
                <a:cs typeface="Arial" panose="020B0604020202020204" pitchFamily="34" charset="0"/>
              </a:rPr>
              <a:t>data from Local Authorities/Community Safety, NHS, Education, TWFRS, Police, CJS and CRC/NPS.  </a:t>
            </a:r>
          </a:p>
          <a:p>
            <a:pPr marL="171450" lvl="0" indent="-171450">
              <a:buFont typeface="Arial" panose="020B0604020202020204" pitchFamily="34" charset="0"/>
              <a:buChar char="•"/>
            </a:pPr>
            <a:r>
              <a:rPr lang="en-GB" sz="800" dirty="0" smtClean="0"/>
              <a:t>Identify the major causes of vulnerability across Northumbria</a:t>
            </a:r>
          </a:p>
          <a:p>
            <a:pPr marL="628650" lvl="1" indent="-171450" algn="l" fontAlgn="base">
              <a:buFont typeface="Arial" panose="020B0604020202020204" pitchFamily="34" charset="0"/>
              <a:buChar char="•"/>
            </a:pPr>
            <a:r>
              <a:rPr lang="en-GB" sz="800" dirty="0" smtClean="0">
                <a:latin typeface="Arial" panose="020B0604020202020204" pitchFamily="34" charset="0"/>
                <a:cs typeface="Arial" panose="020B0604020202020204" pitchFamily="34" charset="0"/>
              </a:rPr>
              <a:t>In addition collect and analyse locally held data around the potential drivers of violence identified.</a:t>
            </a:r>
          </a:p>
          <a:p>
            <a:pPr marL="171450" lvl="0" indent="-171450" algn="l" fontAlgn="base">
              <a:buFont typeface="Arial" panose="020B0604020202020204" pitchFamily="34" charset="0"/>
              <a:buChar char="•"/>
            </a:pPr>
            <a:r>
              <a:rPr lang="en-GB" sz="800" b="0" dirty="0" smtClean="0">
                <a:latin typeface="Arial" panose="020B0604020202020204" pitchFamily="34" charset="0"/>
                <a:cs typeface="Arial" panose="020B0604020202020204" pitchFamily="34" charset="0"/>
              </a:rPr>
              <a:t>Take stock of additional thematic analysis</a:t>
            </a:r>
          </a:p>
          <a:p>
            <a:pPr marL="628650" lvl="1" indent="-171450" algn="l" fontAlgn="base">
              <a:buFont typeface="Arial" panose="020B0604020202020204" pitchFamily="34" charset="0"/>
              <a:buChar char="•"/>
            </a:pPr>
            <a:r>
              <a:rPr lang="en-GB" sz="800" dirty="0" smtClean="0">
                <a:latin typeface="Arial" panose="020B0604020202020204" pitchFamily="34" charset="0"/>
                <a:cs typeface="Arial" panose="020B0604020202020204" pitchFamily="34" charset="0"/>
              </a:rPr>
              <a:t>Held by the OPCC and other partners e.g. existing strategic assessments &amp; Joint Strategic Needs Assessments.</a:t>
            </a:r>
          </a:p>
          <a:p>
            <a:pPr marL="171450" lvl="0" indent="-171450" algn="l" fontAlgn="base">
              <a:buFont typeface="Arial" panose="020B0604020202020204" pitchFamily="34" charset="0"/>
              <a:buChar char="•"/>
            </a:pPr>
            <a:r>
              <a:rPr lang="en-GB" sz="800" b="0" dirty="0" smtClean="0">
                <a:latin typeface="Arial" panose="020B0604020202020204" pitchFamily="34" charset="0"/>
                <a:cs typeface="Arial" panose="020B0604020202020204" pitchFamily="34" charset="0"/>
              </a:rPr>
              <a:t>Undertake an assessment of the relative risks of the identified types of violence (e.g. frequency vs severity)</a:t>
            </a:r>
          </a:p>
          <a:p>
            <a:pPr marL="628650" lvl="1" indent="-171450" algn="l" fontAlgn="base">
              <a:buFont typeface="Arial" panose="020B0604020202020204" pitchFamily="34" charset="0"/>
              <a:buChar char="•"/>
            </a:pPr>
            <a:r>
              <a:rPr lang="en-GB" sz="800" dirty="0" smtClean="0">
                <a:latin typeface="Arial" panose="020B0604020202020204" pitchFamily="34" charset="0"/>
                <a:cs typeface="Arial" panose="020B0604020202020204" pitchFamily="34" charset="0"/>
              </a:rPr>
              <a:t>To better understand the areas where focus is needed.</a:t>
            </a:r>
          </a:p>
          <a:p>
            <a:pPr marL="171450" lvl="0" indent="-171450" algn="l" fontAlgn="base">
              <a:buFont typeface="Arial" panose="020B0604020202020204" pitchFamily="34" charset="0"/>
              <a:buChar char="•"/>
            </a:pPr>
            <a:r>
              <a:rPr lang="en-GB" sz="800" b="0" dirty="0" smtClean="0">
                <a:latin typeface="Arial" panose="020B0604020202020204" pitchFamily="34" charset="0"/>
                <a:cs typeface="Arial" panose="020B0604020202020204" pitchFamily="34" charset="0"/>
              </a:rPr>
              <a:t>Outline causes and drivers of serious violence in Northumbria</a:t>
            </a:r>
          </a:p>
          <a:p>
            <a:pPr marL="628650" lvl="1" indent="-171450" algn="l" fontAlgn="base">
              <a:buFont typeface="Arial" panose="020B0604020202020204" pitchFamily="34" charset="0"/>
              <a:buChar char="•"/>
            </a:pPr>
            <a:r>
              <a:rPr lang="en-GB" sz="800" b="0" dirty="0" smtClean="0">
                <a:latin typeface="Arial" panose="020B0604020202020204" pitchFamily="34" charset="0"/>
                <a:cs typeface="Arial" panose="020B0604020202020204" pitchFamily="34" charset="0"/>
              </a:rPr>
              <a:t>As part of the assessment</a:t>
            </a:r>
            <a:r>
              <a:rPr lang="en-GB" sz="800" b="0" baseline="0" dirty="0" smtClean="0">
                <a:latin typeface="Arial" panose="020B0604020202020204" pitchFamily="34" charset="0"/>
                <a:cs typeface="Arial" panose="020B0604020202020204" pitchFamily="34" charset="0"/>
              </a:rPr>
              <a:t> outline the causes and drivers.</a:t>
            </a:r>
            <a:endParaRPr lang="en-GB" sz="800" b="0" dirty="0" smtClean="0">
              <a:latin typeface="Arial" panose="020B0604020202020204" pitchFamily="34" charset="0"/>
              <a:cs typeface="Arial" panose="020B0604020202020204" pitchFamily="34" charset="0"/>
            </a:endParaRPr>
          </a:p>
          <a:p>
            <a:pPr marL="0" lvl="0" indent="0" algn="l">
              <a:buFont typeface="Arial" panose="020B0604020202020204" pitchFamily="34" charset="0"/>
              <a:buNone/>
            </a:pPr>
            <a:endParaRPr lang="en-GB" sz="800" dirty="0" smtClean="0">
              <a:latin typeface="Arial" panose="020B0604020202020204" pitchFamily="34" charset="0"/>
              <a:cs typeface="Arial" panose="020B0604020202020204" pitchFamily="34" charset="0"/>
            </a:endParaRPr>
          </a:p>
          <a:p>
            <a:pPr marL="0" lvl="0" indent="0" algn="l">
              <a:buFont typeface="Arial" panose="020B0604020202020204" pitchFamily="34" charset="0"/>
              <a:buNone/>
            </a:pPr>
            <a:r>
              <a:rPr lang="en-GB" sz="800" b="1" dirty="0" smtClean="0">
                <a:latin typeface="Arial" panose="020B0604020202020204" pitchFamily="34" charset="0"/>
                <a:cs typeface="Arial" panose="020B0604020202020204" pitchFamily="34" charset="0"/>
              </a:rPr>
              <a:t>Strategic</a:t>
            </a:r>
            <a:r>
              <a:rPr lang="en-GB" sz="800" b="1" baseline="0" dirty="0" smtClean="0">
                <a:latin typeface="Arial" panose="020B0604020202020204" pitchFamily="34" charset="0"/>
                <a:cs typeface="Arial" panose="020B0604020202020204" pitchFamily="34" charset="0"/>
              </a:rPr>
              <a:t> Needs Assessment:</a:t>
            </a:r>
          </a:p>
          <a:p>
            <a:pPr marL="171450" indent="-171450">
              <a:buFont typeface="Arial" panose="020B0604020202020204" pitchFamily="34" charset="0"/>
              <a:buChar char="•"/>
            </a:pPr>
            <a:r>
              <a:rPr lang="en-GB" sz="800" dirty="0" smtClean="0">
                <a:latin typeface="Arial" panose="020B0604020202020204" pitchFamily="34" charset="0"/>
                <a:cs typeface="Arial" panose="020B0604020202020204" pitchFamily="34" charset="0"/>
              </a:rPr>
              <a:t>Provide an overview of ‘The Nature of Violent Crime in Northumbria’.</a:t>
            </a:r>
          </a:p>
          <a:p>
            <a:pPr marL="171450" indent="-171450">
              <a:buFont typeface="Arial" panose="020B0604020202020204" pitchFamily="34" charset="0"/>
              <a:buChar char="•"/>
            </a:pPr>
            <a:r>
              <a:rPr lang="en-GB" sz="800" dirty="0" smtClean="0">
                <a:latin typeface="Arial" panose="020B0604020202020204" pitchFamily="34" charset="0"/>
                <a:cs typeface="Arial" panose="020B0604020202020204" pitchFamily="34" charset="0"/>
              </a:rPr>
              <a:t>Identification of gaps in data and services.</a:t>
            </a:r>
          </a:p>
          <a:p>
            <a:pPr marL="171450" indent="-171450">
              <a:buFont typeface="Arial" panose="020B0604020202020204" pitchFamily="34" charset="0"/>
              <a:buChar char="•"/>
            </a:pPr>
            <a:r>
              <a:rPr lang="en-GB" sz="800" dirty="0" smtClean="0">
                <a:latin typeface="Arial" panose="020B0604020202020204" pitchFamily="34" charset="0"/>
                <a:cs typeface="Arial" panose="020B0604020202020204" pitchFamily="34" charset="0"/>
              </a:rPr>
              <a:t>Identify risk and protective factors by understanding the causes and correlates of violence.</a:t>
            </a:r>
          </a:p>
          <a:p>
            <a:pPr marL="171450" indent="-171450">
              <a:buFont typeface="Arial" panose="020B0604020202020204" pitchFamily="34" charset="0"/>
              <a:buChar char="•"/>
            </a:pPr>
            <a:r>
              <a:rPr lang="en-GB" sz="800" dirty="0" smtClean="0">
                <a:latin typeface="Arial" panose="020B0604020202020204" pitchFamily="34" charset="0"/>
                <a:cs typeface="Arial" panose="020B0604020202020204" pitchFamily="34" charset="0"/>
              </a:rPr>
              <a:t>Identification of emerging findings.</a:t>
            </a:r>
          </a:p>
          <a:p>
            <a:pPr marL="171450" indent="-171450">
              <a:buFont typeface="Arial" panose="020B0604020202020204" pitchFamily="34" charset="0"/>
              <a:buChar char="•"/>
            </a:pPr>
            <a:r>
              <a:rPr lang="en-GB" sz="800" dirty="0" smtClean="0">
                <a:latin typeface="Arial" panose="020B0604020202020204" pitchFamily="34" charset="0"/>
                <a:cs typeface="Arial" panose="020B0604020202020204" pitchFamily="34" charset="0"/>
              </a:rPr>
              <a:t>To inform future prevention, enforcement and diversion strategies for law enforcement and partner agencies.</a:t>
            </a:r>
          </a:p>
          <a:p>
            <a:pPr marL="171450" indent="-171450">
              <a:buFont typeface="Arial" panose="020B0604020202020204" pitchFamily="34" charset="0"/>
              <a:buChar char="•"/>
            </a:pPr>
            <a:r>
              <a:rPr lang="en-GB" sz="800" dirty="0" smtClean="0">
                <a:latin typeface="Arial" panose="020B0604020202020204" pitchFamily="34" charset="0"/>
                <a:cs typeface="Arial" panose="020B0604020202020204" pitchFamily="34" charset="0"/>
              </a:rPr>
              <a:t>Identify community engagement opportunities.</a:t>
            </a:r>
          </a:p>
          <a:p>
            <a:pPr marL="0" lvl="0" indent="0" algn="l">
              <a:buFont typeface="Arial" panose="020B0604020202020204" pitchFamily="34" charset="0"/>
              <a:buNone/>
            </a:pPr>
            <a:endParaRPr lang="en-GB" sz="800" b="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8</a:t>
            </a:fld>
            <a:endParaRPr lang="en-GB"/>
          </a:p>
        </p:txBody>
      </p:sp>
    </p:spTree>
    <p:extLst>
      <p:ext uri="{BB962C8B-B14F-4D97-AF65-F5344CB8AC3E}">
        <p14:creationId xmlns:p14="http://schemas.microsoft.com/office/powerpoint/2010/main" val="918767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800" dirty="0" smtClean="0"/>
              <a:t>Community at the heart</a:t>
            </a:r>
          </a:p>
          <a:p>
            <a:pPr marL="171450" indent="-171450">
              <a:buFont typeface="Arial" panose="020B0604020202020204" pitchFamily="34" charset="0"/>
              <a:buChar char="•"/>
            </a:pPr>
            <a:r>
              <a:rPr lang="en-GB" sz="800" dirty="0" smtClean="0"/>
              <a:t>This is not about re-inventing services, we have strong community based services and good practice – this is about system change </a:t>
            </a:r>
          </a:p>
          <a:p>
            <a:pPr marL="171450" indent="-171450">
              <a:buFont typeface="Arial" panose="020B0604020202020204" pitchFamily="34" charset="0"/>
              <a:buChar char="•"/>
            </a:pPr>
            <a:r>
              <a:rPr lang="en-GB" sz="800" dirty="0" smtClean="0"/>
              <a:t>Leadership</a:t>
            </a:r>
            <a:r>
              <a:rPr lang="en-GB" sz="800" baseline="0" dirty="0" smtClean="0"/>
              <a:t> – executive level support </a:t>
            </a:r>
          </a:p>
          <a:p>
            <a:pPr marL="171450" indent="-171450">
              <a:buFont typeface="Arial" panose="020B0604020202020204" pitchFamily="34" charset="0"/>
              <a:buChar char="•"/>
            </a:pPr>
            <a:r>
              <a:rPr lang="en-GB" sz="800" baseline="0" dirty="0" smtClean="0"/>
              <a:t>Embedding violence reduction in the practice of every single partner (how they work with others, how they work with the public and communities) </a:t>
            </a:r>
          </a:p>
          <a:p>
            <a:pPr marL="171450" indent="-171450">
              <a:buFont typeface="Arial" panose="020B0604020202020204" pitchFamily="34" charset="0"/>
              <a:buChar char="•"/>
            </a:pPr>
            <a:r>
              <a:rPr lang="en-GB" sz="800" baseline="0" dirty="0" smtClean="0"/>
              <a:t>Do things differently </a:t>
            </a:r>
          </a:p>
          <a:p>
            <a:endParaRPr lang="en-GB" sz="800" baseline="0" dirty="0" smtClean="0"/>
          </a:p>
          <a:p>
            <a:pPr lvl="0"/>
            <a:r>
              <a:rPr lang="en-GB" sz="800" kern="1200" dirty="0" smtClean="0">
                <a:solidFill>
                  <a:schemeClr val="tx1"/>
                </a:solidFill>
                <a:effectLst/>
                <a:latin typeface="+mn-lt"/>
                <a:ea typeface="+mn-ea"/>
                <a:cs typeface="+mn-cs"/>
              </a:rPr>
              <a:t>Early Intervention:  adopting the principle that engagement at the earliest stage reduces the risk of individuals being drawn into vulnerable activity;  </a:t>
            </a:r>
          </a:p>
          <a:p>
            <a:pPr lvl="0"/>
            <a:r>
              <a:rPr lang="en-GB" sz="800" kern="1200" dirty="0" smtClean="0">
                <a:solidFill>
                  <a:schemeClr val="tx1"/>
                </a:solidFill>
                <a:effectLst/>
                <a:latin typeface="+mn-lt"/>
                <a:ea typeface="+mn-ea"/>
                <a:cs typeface="+mn-cs"/>
              </a:rPr>
              <a:t>Youth Diversion:  diverting young people from risk via a varied range of activities and projects at a local level;</a:t>
            </a:r>
          </a:p>
          <a:p>
            <a:pPr lvl="0"/>
            <a:r>
              <a:rPr lang="en-GB" sz="800" kern="1200" dirty="0" smtClean="0">
                <a:solidFill>
                  <a:schemeClr val="tx1"/>
                </a:solidFill>
                <a:effectLst/>
                <a:latin typeface="+mn-lt"/>
                <a:ea typeface="+mn-ea"/>
                <a:cs typeface="+mn-cs"/>
              </a:rPr>
              <a:t>Drug, Alcohol and Homelessness: recognising the impact that this has on an individual’s propensity to become a perpetrator and/or victim of violence and other vulnerabilities;</a:t>
            </a:r>
          </a:p>
          <a:p>
            <a:r>
              <a:rPr lang="en-GB" sz="800" kern="1200" dirty="0" smtClean="0">
                <a:solidFill>
                  <a:schemeClr val="tx1"/>
                </a:solidFill>
                <a:effectLst/>
                <a:latin typeface="+mn-lt"/>
                <a:ea typeface="+mn-ea"/>
                <a:cs typeface="+mn-cs"/>
              </a:rPr>
              <a:t>Mental Health:  addressing the impact mental health can have on all aspects of vulnerability and in particular exploring the needs to young people across Northumbria</a:t>
            </a:r>
          </a:p>
          <a:p>
            <a:endParaRPr lang="en-GB" sz="800" dirty="0" smtClean="0"/>
          </a:p>
          <a:p>
            <a:endParaRPr lang="en-GB" sz="800" kern="1200" dirty="0" smtClean="0">
              <a:solidFill>
                <a:schemeClr val="tx1"/>
              </a:solidFill>
              <a:effectLst/>
              <a:latin typeface="+mn-lt"/>
              <a:ea typeface="+mn-ea"/>
              <a:cs typeface="+mn-cs"/>
            </a:endParaRPr>
          </a:p>
          <a:p>
            <a:r>
              <a:rPr lang="en-GB" sz="800" kern="1200" dirty="0" smtClean="0">
                <a:solidFill>
                  <a:schemeClr val="tx1"/>
                </a:solidFill>
                <a:effectLst/>
                <a:latin typeface="+mn-lt"/>
                <a:ea typeface="+mn-ea"/>
                <a:cs typeface="+mn-cs"/>
              </a:rPr>
              <a:t>To ensure the co-ordination of the delivery of interventions, build on current and future partnership working and explore future opportunities and develop new ways of working we have:  </a:t>
            </a:r>
          </a:p>
          <a:p>
            <a:pPr marL="171450" lvl="0" indent="-171450">
              <a:buFont typeface="Arial" panose="020B0604020202020204" pitchFamily="34" charset="0"/>
              <a:buChar char="•"/>
            </a:pPr>
            <a:r>
              <a:rPr lang="en-GB" sz="800" kern="1200" dirty="0" smtClean="0">
                <a:solidFill>
                  <a:schemeClr val="tx1"/>
                </a:solidFill>
                <a:effectLst/>
                <a:latin typeface="+mn-lt"/>
                <a:ea typeface="+mn-ea"/>
                <a:cs typeface="+mn-cs"/>
              </a:rPr>
              <a:t>Project delivery leads in the core VRU who will have responsibility for part of the force area.  </a:t>
            </a:r>
          </a:p>
          <a:p>
            <a:pPr marL="171450" lvl="0" indent="-171450">
              <a:buFont typeface="Arial" panose="020B0604020202020204" pitchFamily="34" charset="0"/>
              <a:buChar char="•"/>
            </a:pPr>
            <a:r>
              <a:rPr lang="en-GB" sz="800" kern="1200" dirty="0" smtClean="0">
                <a:solidFill>
                  <a:schemeClr val="tx1"/>
                </a:solidFill>
                <a:effectLst/>
                <a:latin typeface="+mn-lt"/>
                <a:ea typeface="+mn-ea"/>
                <a:cs typeface="+mn-cs"/>
              </a:rPr>
              <a:t>Each local authority has identified one single point of contact </a:t>
            </a:r>
          </a:p>
          <a:p>
            <a:pPr marL="171450" lvl="0" indent="-171450">
              <a:buFont typeface="Arial" panose="020B0604020202020204" pitchFamily="34" charset="0"/>
              <a:buChar char="•"/>
            </a:pPr>
            <a:endParaRPr lang="en-GB" sz="800" kern="1200" dirty="0" smtClean="0">
              <a:solidFill>
                <a:schemeClr val="tx1"/>
              </a:solidFill>
              <a:effectLst/>
              <a:latin typeface="+mn-lt"/>
              <a:ea typeface="+mn-ea"/>
              <a:cs typeface="+mn-cs"/>
            </a:endParaRPr>
          </a:p>
          <a:p>
            <a:pPr marL="0" lvl="0" indent="0">
              <a:buFont typeface="Arial" panose="020B0604020202020204" pitchFamily="34" charset="0"/>
              <a:buNone/>
            </a:pPr>
            <a:r>
              <a:rPr lang="en-GB" sz="800" kern="1200" dirty="0" smtClean="0">
                <a:solidFill>
                  <a:schemeClr val="tx1"/>
                </a:solidFill>
                <a:effectLst/>
                <a:latin typeface="+mn-lt"/>
                <a:ea typeface="+mn-ea"/>
                <a:cs typeface="+mn-cs"/>
              </a:rPr>
              <a:t>Interventions will include:</a:t>
            </a:r>
          </a:p>
          <a:p>
            <a:pPr marL="171450" lvl="0" indent="-171450">
              <a:buFont typeface="Arial" panose="020B0604020202020204" pitchFamily="34" charset="0"/>
              <a:buChar char="•"/>
            </a:pPr>
            <a:r>
              <a:rPr lang="en-GB" sz="800" kern="1200" dirty="0" smtClean="0">
                <a:solidFill>
                  <a:schemeClr val="tx1"/>
                </a:solidFill>
                <a:effectLst/>
                <a:latin typeface="+mn-lt"/>
                <a:ea typeface="+mn-ea"/>
                <a:cs typeface="+mn-cs"/>
              </a:rPr>
              <a:t>Early year family services </a:t>
            </a:r>
          </a:p>
          <a:p>
            <a:pPr marL="171450" lvl="0" indent="-171450">
              <a:buFont typeface="Arial" panose="020B0604020202020204" pitchFamily="34" charset="0"/>
              <a:buChar char="•"/>
            </a:pPr>
            <a:r>
              <a:rPr lang="en-GB" sz="800" kern="1200" dirty="0" smtClean="0">
                <a:solidFill>
                  <a:schemeClr val="tx1"/>
                </a:solidFill>
                <a:effectLst/>
                <a:latin typeface="+mn-lt"/>
                <a:ea typeface="+mn-ea"/>
                <a:cs typeface="+mn-cs"/>
              </a:rPr>
              <a:t>Working with young people at risk of exclusion</a:t>
            </a:r>
            <a:r>
              <a:rPr lang="en-GB" sz="800" kern="1200" baseline="0" dirty="0" smtClean="0">
                <a:solidFill>
                  <a:schemeClr val="tx1"/>
                </a:solidFill>
                <a:effectLst/>
                <a:latin typeface="+mn-lt"/>
                <a:ea typeface="+mn-ea"/>
                <a:cs typeface="+mn-cs"/>
              </a:rPr>
              <a:t> from full time education</a:t>
            </a:r>
          </a:p>
          <a:p>
            <a:pPr marL="171450" lvl="0" indent="-171450">
              <a:buFont typeface="Arial" panose="020B0604020202020204" pitchFamily="34" charset="0"/>
              <a:buChar char="•"/>
            </a:pPr>
            <a:r>
              <a:rPr lang="en-GB" sz="800" kern="1200" baseline="0" dirty="0" smtClean="0">
                <a:solidFill>
                  <a:schemeClr val="tx1"/>
                </a:solidFill>
                <a:effectLst/>
                <a:latin typeface="+mn-lt"/>
                <a:ea typeface="+mn-ea"/>
                <a:cs typeface="+mn-cs"/>
              </a:rPr>
              <a:t>Reducing offending through rehabilitation</a:t>
            </a:r>
          </a:p>
          <a:p>
            <a:pPr marL="171450" lvl="0" indent="-171450">
              <a:buFont typeface="Arial" panose="020B0604020202020204" pitchFamily="34" charset="0"/>
              <a:buChar char="•"/>
            </a:pPr>
            <a:r>
              <a:rPr lang="en-GB" sz="800" kern="1200" baseline="0" dirty="0" smtClean="0">
                <a:solidFill>
                  <a:schemeClr val="tx1"/>
                </a:solidFill>
                <a:effectLst/>
                <a:latin typeface="+mn-lt"/>
                <a:ea typeface="+mn-ea"/>
                <a:cs typeface="+mn-cs"/>
              </a:rPr>
              <a:t>Support for those affected by homelessness</a:t>
            </a:r>
          </a:p>
          <a:p>
            <a:pPr marL="171450" lvl="0" indent="-171450">
              <a:buFont typeface="Arial" panose="020B0604020202020204" pitchFamily="34" charset="0"/>
              <a:buChar char="•"/>
            </a:pPr>
            <a:r>
              <a:rPr lang="en-GB" sz="800" kern="1200" baseline="0" dirty="0" smtClean="0">
                <a:solidFill>
                  <a:schemeClr val="tx1"/>
                </a:solidFill>
                <a:effectLst/>
                <a:latin typeface="+mn-lt"/>
                <a:ea typeface="+mn-ea"/>
                <a:cs typeface="+mn-cs"/>
              </a:rPr>
              <a:t>Support for those through addiction and recovery journeys</a:t>
            </a:r>
          </a:p>
          <a:p>
            <a:pPr marL="0" lvl="0" indent="0">
              <a:buFont typeface="Arial" panose="020B0604020202020204" pitchFamily="34" charset="0"/>
              <a:buNone/>
            </a:pPr>
            <a:endParaRPr lang="en-GB" sz="800" kern="1200" baseline="0" dirty="0" smtClean="0">
              <a:solidFill>
                <a:schemeClr val="tx1"/>
              </a:solidFill>
              <a:effectLst/>
              <a:latin typeface="+mn-lt"/>
              <a:ea typeface="+mn-ea"/>
              <a:cs typeface="+mn-cs"/>
            </a:endParaRPr>
          </a:p>
          <a:p>
            <a:pPr marL="0" lvl="0" indent="0">
              <a:buFont typeface="Arial" panose="020B0604020202020204" pitchFamily="34" charset="0"/>
              <a:buNone/>
            </a:pPr>
            <a:r>
              <a:rPr lang="en-GB" sz="800" kern="1200" baseline="0" dirty="0" smtClean="0">
                <a:solidFill>
                  <a:schemeClr val="tx1"/>
                </a:solidFill>
                <a:effectLst/>
                <a:latin typeface="+mn-lt"/>
                <a:ea typeface="+mn-ea"/>
                <a:cs typeface="+mn-cs"/>
              </a:rPr>
              <a:t>We will also work with businesses and housing providers to identify opportunities, where needed, for housing and employment and training to enable people to build a better future.</a:t>
            </a:r>
            <a:endParaRPr lang="en-GB" sz="800" dirty="0" smtClean="0"/>
          </a:p>
          <a:p>
            <a:pPr marL="0" lvl="0" indent="0" algn="l">
              <a:buFont typeface="Arial" panose="020B0604020202020204" pitchFamily="34" charset="0"/>
              <a:buNone/>
            </a:pPr>
            <a:endParaRPr lang="en-GB" sz="8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9</a:t>
            </a:fld>
            <a:endParaRPr lang="en-GB"/>
          </a:p>
        </p:txBody>
      </p:sp>
    </p:spTree>
    <p:extLst>
      <p:ext uri="{BB962C8B-B14F-4D97-AF65-F5344CB8AC3E}">
        <p14:creationId xmlns:p14="http://schemas.microsoft.com/office/powerpoint/2010/main" val="918767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kern="1200" dirty="0" smtClean="0">
                <a:solidFill>
                  <a:schemeClr val="tx1"/>
                </a:solidFill>
                <a:effectLst/>
                <a:latin typeface="+mn-lt"/>
                <a:ea typeface="+mn-ea"/>
                <a:cs typeface="+mn-cs"/>
              </a:rPr>
              <a:t>In keeping with our multi agency approach, we again</a:t>
            </a:r>
            <a:r>
              <a:rPr lang="en-GB" sz="800" kern="1200" baseline="0" dirty="0" smtClean="0">
                <a:solidFill>
                  <a:schemeClr val="tx1"/>
                </a:solidFill>
                <a:effectLst/>
                <a:latin typeface="+mn-lt"/>
                <a:ea typeface="+mn-ea"/>
                <a:cs typeface="+mn-cs"/>
              </a:rPr>
              <a:t> applied this during the drafting process, consulting with partners and organisations to learn from them, and understand the difficulties around communicating across such a differing audience involved in this project. The overall themes of the communications plan will cover: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baseline="0" dirty="0" smtClean="0">
                <a:solidFill>
                  <a:schemeClr val="tx1"/>
                </a:solidFill>
                <a:effectLst/>
                <a:latin typeface="+mn-lt"/>
                <a:ea typeface="+mn-ea"/>
                <a:cs typeface="+mn-cs"/>
              </a:rPr>
              <a:t>Providing proactive and reactive communications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baseline="0" dirty="0" smtClean="0">
                <a:solidFill>
                  <a:schemeClr val="tx1"/>
                </a:solidFill>
                <a:effectLst/>
                <a:latin typeface="+mn-lt"/>
                <a:ea typeface="+mn-ea"/>
                <a:cs typeface="+mn-cs"/>
              </a:rPr>
              <a:t>Ensuring the public are aware that serious violence is being tackled and in what manner</a:t>
            </a:r>
            <a:endParaRPr lang="en-GB" sz="8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kern="1200" dirty="0" smtClean="0">
                <a:solidFill>
                  <a:schemeClr val="tx1"/>
                </a:solidFill>
                <a:effectLst/>
                <a:latin typeface="+mn-lt"/>
                <a:ea typeface="+mn-ea"/>
                <a:cs typeface="+mn-cs"/>
              </a:rPr>
              <a:t>In</a:t>
            </a:r>
            <a:r>
              <a:rPr lang="en-GB" sz="800" kern="1200" baseline="0" dirty="0" smtClean="0">
                <a:solidFill>
                  <a:schemeClr val="tx1"/>
                </a:solidFill>
                <a:effectLst/>
                <a:latin typeface="+mn-lt"/>
                <a:ea typeface="+mn-ea"/>
                <a:cs typeface="+mn-cs"/>
              </a:rPr>
              <a:t> the delivery strands of the communications plan, we will: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Engage effectively with all mentioned and stated stakeholders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Supporting</a:t>
            </a:r>
            <a:r>
              <a:rPr lang="en-GB" sz="1200" u="none" strike="noStrike" kern="1200" baseline="0" dirty="0" smtClean="0">
                <a:solidFill>
                  <a:schemeClr val="tx1"/>
                </a:solidFill>
                <a:effectLst/>
                <a:latin typeface="+mn-lt"/>
                <a:ea typeface="+mn-ea"/>
                <a:cs typeface="+mn-cs"/>
              </a:rPr>
              <a:t> the interventions to maximise their communications opportunities, and linking them in with local partners who can support them with this</a:t>
            </a:r>
            <a:endParaRPr lang="en-GB" sz="1200" u="none" strike="noStrike"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Demonstrate evidence of our successes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Reassuring</a:t>
            </a:r>
            <a:r>
              <a:rPr lang="en-GB" sz="1200" u="none" strike="noStrike" kern="1200" baseline="0" dirty="0" smtClean="0">
                <a:solidFill>
                  <a:schemeClr val="tx1"/>
                </a:solidFill>
                <a:effectLst/>
                <a:latin typeface="+mn-lt"/>
                <a:ea typeface="+mn-ea"/>
                <a:cs typeface="+mn-cs"/>
              </a:rPr>
              <a:t> the public that we are tackling violent crime, and the impact this is having within local settings</a:t>
            </a:r>
            <a:endParaRPr lang="en-GB" sz="1200" u="none" strike="noStrike"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Raise awareness within a range of communities of the work &amp; impact we intend and aim to make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Making</a:t>
            </a:r>
            <a:r>
              <a:rPr lang="en-GB" sz="1200" u="none" strike="noStrike" kern="1200" baseline="0" dirty="0" smtClean="0">
                <a:solidFill>
                  <a:schemeClr val="tx1"/>
                </a:solidFill>
                <a:effectLst/>
                <a:latin typeface="+mn-lt"/>
                <a:ea typeface="+mn-ea"/>
                <a:cs typeface="+mn-cs"/>
              </a:rPr>
              <a:t> sure the public know what interventions are taking place, where, and when. ‘You said, we did’ approach</a:t>
            </a:r>
            <a:endParaRPr lang="en-GB" sz="1200" u="none" strike="noStrike"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Deliver engaging content that drives positive behaviour change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Using a variety of media platforms</a:t>
            </a:r>
            <a:r>
              <a:rPr lang="en-GB" sz="1200" u="none" strike="noStrike" kern="1200" baseline="0" dirty="0" smtClean="0">
                <a:solidFill>
                  <a:schemeClr val="tx1"/>
                </a:solidFill>
                <a:effectLst/>
                <a:latin typeface="+mn-lt"/>
                <a:ea typeface="+mn-ea"/>
                <a:cs typeface="+mn-cs"/>
              </a:rPr>
              <a:t> to deliver high quality engaging content that influences the behaviour of the intended audience</a:t>
            </a:r>
            <a:endParaRPr lang="en-GB" sz="1200" u="none" strike="noStrike"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Create a positive public perception of the organisation and our work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u="none" strike="noStrike" kern="1200" dirty="0" smtClean="0">
                <a:solidFill>
                  <a:schemeClr val="tx1"/>
                </a:solidFill>
                <a:effectLst/>
                <a:latin typeface="+mn-lt"/>
                <a:ea typeface="+mn-ea"/>
                <a:cs typeface="+mn-cs"/>
              </a:rPr>
              <a:t>Make</a:t>
            </a:r>
            <a:r>
              <a:rPr lang="en-GB" u="none" strike="noStrike" kern="1200" baseline="0" dirty="0" smtClean="0">
                <a:solidFill>
                  <a:schemeClr val="tx1"/>
                </a:solidFill>
                <a:effectLst/>
                <a:latin typeface="+mn-lt"/>
                <a:ea typeface="+mn-ea"/>
                <a:cs typeface="+mn-cs"/>
              </a:rPr>
              <a:t> public aware of the resource and attention being put into this project and the time invested to ensure their concerns are addressed</a:t>
            </a:r>
            <a:endParaRPr lang="en-GB" dirty="0"/>
          </a:p>
        </p:txBody>
      </p:sp>
      <p:sp>
        <p:nvSpPr>
          <p:cNvPr id="4" name="Slide Number Placeholder 3"/>
          <p:cNvSpPr>
            <a:spLocks noGrp="1"/>
          </p:cNvSpPr>
          <p:nvPr>
            <p:ph type="sldNum" sz="quarter" idx="10"/>
          </p:nvPr>
        </p:nvSpPr>
        <p:spPr/>
        <p:txBody>
          <a:bodyPr/>
          <a:lstStyle/>
          <a:p>
            <a:fld id="{79B05E51-D7F8-4E4B-9ADC-8F0366D1080B}" type="slidenum">
              <a:rPr lang="en-GB" smtClean="0"/>
              <a:t>10</a:t>
            </a:fld>
            <a:endParaRPr lang="en-GB"/>
          </a:p>
        </p:txBody>
      </p:sp>
    </p:spTree>
    <p:extLst>
      <p:ext uri="{BB962C8B-B14F-4D97-AF65-F5344CB8AC3E}">
        <p14:creationId xmlns:p14="http://schemas.microsoft.com/office/powerpoint/2010/main" val="2938028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kern="1200" dirty="0" smtClean="0">
                <a:solidFill>
                  <a:schemeClr val="tx1"/>
                </a:solidFill>
                <a:effectLst/>
                <a:latin typeface="+mn-lt"/>
                <a:ea typeface="+mn-ea"/>
                <a:cs typeface="+mn-cs"/>
              </a:rPr>
              <a:t>In order to ensure that the communities we are working with</a:t>
            </a:r>
            <a:r>
              <a:rPr lang="en-GB" sz="800" kern="1200" baseline="0" dirty="0" smtClean="0">
                <a:solidFill>
                  <a:schemeClr val="tx1"/>
                </a:solidFill>
                <a:effectLst/>
                <a:latin typeface="+mn-lt"/>
                <a:ea typeface="+mn-ea"/>
                <a:cs typeface="+mn-cs"/>
              </a:rPr>
              <a:t> were at the heart of our plan, we consulted with a number of partners, local groups and community representatives to help shape this. The clear feedback and initial learnings were: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dirty="0" smtClean="0">
                <a:solidFill>
                  <a:schemeClr val="tx1"/>
                </a:solidFill>
                <a:effectLst/>
                <a:latin typeface="+mn-lt"/>
                <a:ea typeface="+mn-ea"/>
                <a:cs typeface="+mn-cs"/>
              </a:rPr>
              <a:t>Build community reassurance in relation to violence and perceptions of violence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dirty="0" smtClean="0">
                <a:solidFill>
                  <a:schemeClr val="tx1"/>
                </a:solidFill>
                <a:effectLst/>
                <a:latin typeface="+mn-lt"/>
                <a:ea typeface="+mn-ea"/>
                <a:cs typeface="+mn-cs"/>
              </a:rPr>
              <a:t>Engage with young people and ensure that more work is done to divert young people away from the risks associated with wider vulnerability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kern="1200" dirty="0" smtClean="0">
                <a:solidFill>
                  <a:schemeClr val="tx1"/>
                </a:solidFill>
                <a:effectLst/>
                <a:latin typeface="+mn-lt"/>
                <a:ea typeface="+mn-ea"/>
                <a:cs typeface="+mn-cs"/>
              </a:rPr>
              <a:t>In</a:t>
            </a:r>
            <a:r>
              <a:rPr lang="en-GB" sz="800" kern="1200" baseline="0" dirty="0" smtClean="0">
                <a:solidFill>
                  <a:schemeClr val="tx1"/>
                </a:solidFill>
                <a:effectLst/>
                <a:latin typeface="+mn-lt"/>
                <a:ea typeface="+mn-ea"/>
                <a:cs typeface="+mn-cs"/>
              </a:rPr>
              <a:t> the delivery strands of the engagement plan, we will: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u="none" strike="noStrike" kern="1200" dirty="0" smtClean="0">
                <a:solidFill>
                  <a:schemeClr val="tx1"/>
                </a:solidFill>
                <a:effectLst/>
                <a:latin typeface="+mn-lt"/>
                <a:ea typeface="+mn-ea"/>
                <a:cs typeface="+mn-cs"/>
              </a:rPr>
              <a:t>Educate the audience involved to help support them to make better decisions regarding violent crime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u="none" strike="noStrike" kern="1200" dirty="0" smtClean="0">
                <a:solidFill>
                  <a:schemeClr val="tx1"/>
                </a:solidFill>
                <a:effectLst/>
                <a:latin typeface="+mn-lt"/>
                <a:ea typeface="+mn-ea"/>
                <a:cs typeface="+mn-cs"/>
              </a:rPr>
              <a:t>This will be achieved through working closely with the educational</a:t>
            </a:r>
            <a:r>
              <a:rPr lang="en-GB" sz="800" u="none" strike="noStrike" kern="1200" baseline="0" dirty="0" smtClean="0">
                <a:solidFill>
                  <a:schemeClr val="tx1"/>
                </a:solidFill>
                <a:effectLst/>
                <a:latin typeface="+mn-lt"/>
                <a:ea typeface="+mn-ea"/>
                <a:cs typeface="+mn-cs"/>
              </a:rPr>
              <a:t> sector and introducing resources to intervene at the earliest possible stage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u="none" strike="noStrike" kern="1200" baseline="0" dirty="0" smtClean="0">
                <a:solidFill>
                  <a:schemeClr val="tx1"/>
                </a:solidFill>
                <a:effectLst/>
                <a:latin typeface="+mn-lt"/>
                <a:ea typeface="+mn-ea"/>
                <a:cs typeface="+mn-cs"/>
              </a:rPr>
              <a:t>Having accessible resources available for those who may not be attending a place of education</a:t>
            </a:r>
            <a:endParaRPr lang="en-GB" sz="8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u="none" strike="noStrike" kern="1200" dirty="0" smtClean="0">
                <a:solidFill>
                  <a:schemeClr val="tx1"/>
                </a:solidFill>
                <a:effectLst/>
                <a:latin typeface="+mn-lt"/>
                <a:ea typeface="+mn-ea"/>
                <a:cs typeface="+mn-cs"/>
              </a:rPr>
              <a:t>Ensure suitable interventions that engage the desired audiences are accessible to all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u="none" strike="noStrike" kern="1200" dirty="0" smtClean="0">
                <a:solidFill>
                  <a:schemeClr val="tx1"/>
                </a:solidFill>
                <a:effectLst/>
                <a:latin typeface="+mn-lt"/>
                <a:ea typeface="+mn-ea"/>
                <a:cs typeface="+mn-cs"/>
              </a:rPr>
              <a:t>Deliver</a:t>
            </a:r>
            <a:r>
              <a:rPr lang="en-GB" sz="800" u="none" strike="noStrike" kern="1200" baseline="0" dirty="0" smtClean="0">
                <a:solidFill>
                  <a:schemeClr val="tx1"/>
                </a:solidFill>
                <a:effectLst/>
                <a:latin typeface="+mn-lt"/>
                <a:ea typeface="+mn-ea"/>
                <a:cs typeface="+mn-cs"/>
              </a:rPr>
              <a:t> a range of suitable interventions that the public are aware of, and know how they can access them</a:t>
            </a:r>
            <a:endParaRPr lang="en-GB" sz="800" u="none" strike="noStrike"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Work closely with each Local Authority to identify the needs to tackle Violent Crime in their area and create a localised problem profile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Completing</a:t>
            </a:r>
            <a:r>
              <a:rPr lang="en-GB" sz="1200" u="none" strike="noStrike" kern="1200" baseline="0" dirty="0" smtClean="0">
                <a:solidFill>
                  <a:schemeClr val="tx1"/>
                </a:solidFill>
                <a:effectLst/>
                <a:latin typeface="+mn-lt"/>
                <a:ea typeface="+mn-ea"/>
                <a:cs typeface="+mn-cs"/>
              </a:rPr>
              <a:t> locality reviews and sharing information and data to help inform future decisions and interventions</a:t>
            </a:r>
            <a:endParaRPr lang="en-GB" sz="1200" u="none" strike="noStrike"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strike="noStrike" kern="1200" dirty="0" smtClean="0">
                <a:solidFill>
                  <a:schemeClr val="tx1"/>
                </a:solidFill>
                <a:effectLst/>
                <a:latin typeface="+mn-lt"/>
                <a:ea typeface="+mn-ea"/>
                <a:cs typeface="+mn-cs"/>
              </a:rPr>
              <a:t>Engage with all partners and stakeholders to maximise the effectiveness of a multi-agency approach</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u="none" strike="noStrike" kern="1200" dirty="0" smtClean="0">
                <a:solidFill>
                  <a:schemeClr val="tx1"/>
                </a:solidFill>
                <a:effectLst/>
                <a:latin typeface="+mn-lt"/>
                <a:ea typeface="+mn-ea"/>
                <a:cs typeface="+mn-cs"/>
              </a:rPr>
              <a:t>Upskill</a:t>
            </a:r>
            <a:r>
              <a:rPr lang="en-GB" u="none" strike="noStrike" kern="1200" baseline="0" dirty="0" smtClean="0">
                <a:solidFill>
                  <a:schemeClr val="tx1"/>
                </a:solidFill>
                <a:effectLst/>
                <a:latin typeface="+mn-lt"/>
                <a:ea typeface="+mn-ea"/>
                <a:cs typeface="+mn-cs"/>
              </a:rPr>
              <a:t> those we are working with through a range of workshops/resources/events where connections can be made and information &amp; learning shared</a:t>
            </a:r>
            <a:endParaRPr lang="en-GB"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dirty="0" smtClean="0"/>
          </a:p>
          <a:p>
            <a:pPr marL="0" lvl="0" indent="0" algn="l">
              <a:buFont typeface="Arial" panose="020B0604020202020204" pitchFamily="34" charset="0"/>
              <a:buNone/>
            </a:pPr>
            <a:endParaRPr lang="en-GB" sz="8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11</a:t>
            </a:fld>
            <a:endParaRPr lang="en-GB"/>
          </a:p>
        </p:txBody>
      </p:sp>
    </p:spTree>
    <p:extLst>
      <p:ext uri="{BB962C8B-B14F-4D97-AF65-F5344CB8AC3E}">
        <p14:creationId xmlns:p14="http://schemas.microsoft.com/office/powerpoint/2010/main" val="918767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smtClean="0">
                <a:solidFill>
                  <a:schemeClr val="tx1"/>
                </a:solidFill>
                <a:latin typeface="+mn-lt"/>
                <a:ea typeface="+mn-ea"/>
                <a:cs typeface="+mn-cs"/>
              </a:rPr>
              <a:t>The Home Office grant funding requires VRUs to track progress against three common success measures which are also to be used by police forces who are in receipt of the surge funding mentioned above. The measures are: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A reduction in hospital admissions for assaults with a knife or sharp object and especially among those victims aged under 25;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A reduction in knife-enabled serious violence and especially among those victims aged under 25;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A reduction in all non-domestic homicides and especially among those victims aged under 25 involving knives. </a:t>
            </a:r>
          </a:p>
        </p:txBody>
      </p:sp>
      <p:sp>
        <p:nvSpPr>
          <p:cNvPr id="4" name="Slide Number Placeholder 3"/>
          <p:cNvSpPr>
            <a:spLocks noGrp="1"/>
          </p:cNvSpPr>
          <p:nvPr>
            <p:ph type="sldNum" sz="quarter" idx="10"/>
          </p:nvPr>
        </p:nvSpPr>
        <p:spPr/>
        <p:txBody>
          <a:bodyPr/>
          <a:lstStyle/>
          <a:p>
            <a:fld id="{79B05E51-D7F8-4E4B-9ADC-8F0366D1080B}" type="slidenum">
              <a:rPr lang="en-GB" smtClean="0"/>
              <a:t>12</a:t>
            </a:fld>
            <a:endParaRPr lang="en-GB"/>
          </a:p>
        </p:txBody>
      </p:sp>
    </p:spTree>
    <p:extLst>
      <p:ext uri="{BB962C8B-B14F-4D97-AF65-F5344CB8AC3E}">
        <p14:creationId xmlns:p14="http://schemas.microsoft.com/office/powerpoint/2010/main" val="918767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kern="1200" dirty="0" smtClean="0">
                <a:solidFill>
                  <a:schemeClr val="tx1"/>
                </a:solidFill>
                <a:effectLst/>
                <a:latin typeface="+mn-lt"/>
                <a:ea typeface="+mn-ea"/>
                <a:cs typeface="+mn-cs"/>
              </a:rPr>
              <a:t>In addition to the Home Office evaluation</a:t>
            </a:r>
            <a:r>
              <a:rPr lang="en-GB" sz="800" kern="1200" baseline="0" dirty="0" smtClean="0">
                <a:solidFill>
                  <a:schemeClr val="tx1"/>
                </a:solidFill>
                <a:effectLst/>
                <a:latin typeface="+mn-lt"/>
                <a:ea typeface="+mn-ea"/>
                <a:cs typeface="+mn-cs"/>
              </a:rPr>
              <a:t> tools, and a reflection of the </a:t>
            </a:r>
            <a:r>
              <a:rPr lang="en-GB" sz="800" kern="1200" dirty="0" smtClean="0">
                <a:solidFill>
                  <a:schemeClr val="tx1"/>
                </a:solidFill>
                <a:effectLst/>
                <a:latin typeface="+mn-lt"/>
                <a:ea typeface="+mn-ea"/>
                <a:cs typeface="+mn-cs"/>
              </a:rPr>
              <a:t>PCC’s commitment to adopt a public health approach, we will</a:t>
            </a:r>
            <a:r>
              <a:rPr lang="en-GB" sz="800" kern="1200" baseline="0" dirty="0" smtClean="0">
                <a:solidFill>
                  <a:schemeClr val="tx1"/>
                </a:solidFill>
                <a:effectLst/>
                <a:latin typeface="+mn-lt"/>
                <a:ea typeface="+mn-ea"/>
                <a:cs typeface="+mn-cs"/>
              </a:rPr>
              <a:t> be using the shown local measures to track progress as well.</a:t>
            </a:r>
          </a:p>
          <a:p>
            <a:endParaRPr lang="en-GB" sz="800" kern="1200" baseline="0" dirty="0" smtClean="0">
              <a:solidFill>
                <a:schemeClr val="tx1"/>
              </a:solidFill>
              <a:effectLst/>
              <a:latin typeface="+mn-lt"/>
              <a:ea typeface="+mn-ea"/>
              <a:cs typeface="+mn-cs"/>
            </a:endParaRPr>
          </a:p>
          <a:p>
            <a:r>
              <a:rPr lang="en-GB" sz="800" kern="1200" baseline="0" dirty="0" smtClean="0">
                <a:solidFill>
                  <a:schemeClr val="tx1"/>
                </a:solidFill>
                <a:effectLst/>
                <a:latin typeface="+mn-lt"/>
                <a:ea typeface="+mn-ea"/>
                <a:cs typeface="+mn-cs"/>
              </a:rPr>
              <a:t>Our approach is to be place based and have communities at the heart of the work we deliver, therefore it is critical that we monitor the direct impact our work is having on them. </a:t>
            </a:r>
            <a:endParaRPr lang="en-GB" sz="800" kern="1200" dirty="0" smtClean="0">
              <a:solidFill>
                <a:schemeClr val="tx1"/>
              </a:solidFill>
              <a:effectLst/>
              <a:latin typeface="+mn-lt"/>
              <a:ea typeface="+mn-ea"/>
              <a:cs typeface="+mn-cs"/>
            </a:endParaRPr>
          </a:p>
          <a:p>
            <a:endParaRPr lang="en-GB" sz="800" kern="1200" dirty="0" smtClean="0">
              <a:solidFill>
                <a:schemeClr val="tx1"/>
              </a:solidFill>
              <a:effectLst/>
              <a:latin typeface="+mn-lt"/>
              <a:ea typeface="+mn-ea"/>
              <a:cs typeface="+mn-cs"/>
            </a:endParaRPr>
          </a:p>
          <a:p>
            <a:r>
              <a:rPr lang="en-GB" sz="800" kern="1200" dirty="0" smtClean="0">
                <a:solidFill>
                  <a:schemeClr val="tx1"/>
                </a:solidFill>
                <a:effectLst/>
                <a:latin typeface="+mn-lt"/>
                <a:ea typeface="+mn-ea"/>
                <a:cs typeface="+mn-cs"/>
              </a:rPr>
              <a:t>Our Local Measures will be:</a:t>
            </a:r>
            <a:endParaRPr lang="en-GB"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Reduction in Walk-In Centres/Out of Hours/GP Facilities admissions for assaults with a knife or sharp object and especially among those victims aged under 25;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Increase in the quality* community response to delivering interventions aimed at reducing serious violence, especially among those offenders aged under 25;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Increase in the quality* community response to delivering interventions aimed at reducing serious violence, especially among those victims aged under 25. </a:t>
            </a:r>
          </a:p>
          <a:p>
            <a:r>
              <a:rPr lang="en-GB" sz="1200" b="0" i="0" u="none" strike="noStrike" kern="1200" baseline="0" dirty="0" smtClean="0">
                <a:solidFill>
                  <a:schemeClr val="tx1"/>
                </a:solidFill>
                <a:latin typeface="+mn-lt"/>
                <a:ea typeface="+mn-ea"/>
                <a:cs typeface="+mn-cs"/>
              </a:rPr>
              <a:t>*Quality measure will be based on outcomes star scorings of intervention users and benefactors, in addition to pre and post intervention feedback questionnaires. </a:t>
            </a:r>
            <a:endParaRPr lang="en-GB" sz="800" kern="1200" dirty="0" smtClean="0">
              <a:solidFill>
                <a:schemeClr val="tx1"/>
              </a:solidFill>
              <a:effectLst/>
              <a:latin typeface="+mn-lt"/>
              <a:ea typeface="+mn-ea"/>
              <a:cs typeface="+mn-cs"/>
            </a:endParaRPr>
          </a:p>
          <a:p>
            <a:endParaRPr lang="en-GB" sz="800" kern="1200" dirty="0" smtClean="0">
              <a:solidFill>
                <a:schemeClr val="tx1"/>
              </a:solidFill>
              <a:effectLst/>
              <a:latin typeface="+mn-lt"/>
              <a:ea typeface="+mn-ea"/>
              <a:cs typeface="+mn-cs"/>
            </a:endParaRPr>
          </a:p>
          <a:p>
            <a:endParaRPr lang="en-GB" sz="800" kern="1200" dirty="0" smtClean="0">
              <a:solidFill>
                <a:schemeClr val="tx1"/>
              </a:solidFill>
              <a:effectLst/>
              <a:latin typeface="+mn-lt"/>
              <a:ea typeface="+mn-ea"/>
              <a:cs typeface="+mn-cs"/>
            </a:endParaRPr>
          </a:p>
          <a:p>
            <a:r>
              <a:rPr lang="en-GB" sz="800" kern="1200" dirty="0" smtClean="0">
                <a:solidFill>
                  <a:schemeClr val="tx1"/>
                </a:solidFill>
                <a:effectLst/>
                <a:latin typeface="+mn-lt"/>
                <a:ea typeface="+mn-ea"/>
                <a:cs typeface="+mn-cs"/>
              </a:rPr>
              <a:t>In order to define these measures further the findings from the Problem Profile will be key, with particular focus on the key enablers that increase vulnerability such as Education, Housing and Employment.  We are keen to measure wider community impact in areas such as:</a:t>
            </a:r>
          </a:p>
          <a:p>
            <a:pPr lvl="0"/>
            <a:r>
              <a:rPr lang="en-GB" sz="800" b="1" kern="1200" dirty="0" smtClean="0">
                <a:solidFill>
                  <a:schemeClr val="tx1"/>
                </a:solidFill>
                <a:effectLst/>
                <a:latin typeface="+mn-lt"/>
                <a:ea typeface="+mn-ea"/>
                <a:cs typeface="+mn-cs"/>
              </a:rPr>
              <a:t>Reduction in ASB within Violence hotspot areas;</a:t>
            </a:r>
            <a:endParaRPr lang="en-GB" sz="800" kern="1200" dirty="0" smtClean="0">
              <a:solidFill>
                <a:schemeClr val="tx1"/>
              </a:solidFill>
              <a:effectLst/>
              <a:latin typeface="+mn-lt"/>
              <a:ea typeface="+mn-ea"/>
              <a:cs typeface="+mn-cs"/>
            </a:endParaRPr>
          </a:p>
          <a:p>
            <a:pPr lvl="0"/>
            <a:r>
              <a:rPr lang="en-GB" sz="800" b="1" kern="1200" dirty="0" smtClean="0">
                <a:solidFill>
                  <a:schemeClr val="tx1"/>
                </a:solidFill>
                <a:effectLst/>
                <a:latin typeface="+mn-lt"/>
                <a:ea typeface="+mn-ea"/>
                <a:cs typeface="+mn-cs"/>
              </a:rPr>
              <a:t>The impact of homelessness on violence;</a:t>
            </a:r>
            <a:endParaRPr lang="en-GB" sz="800" kern="1200" dirty="0" smtClean="0">
              <a:solidFill>
                <a:schemeClr val="tx1"/>
              </a:solidFill>
              <a:effectLst/>
              <a:latin typeface="+mn-lt"/>
              <a:ea typeface="+mn-ea"/>
              <a:cs typeface="+mn-cs"/>
            </a:endParaRPr>
          </a:p>
          <a:p>
            <a:pPr lvl="0"/>
            <a:r>
              <a:rPr lang="en-GB" sz="800" b="1" kern="1200" dirty="0" smtClean="0">
                <a:solidFill>
                  <a:schemeClr val="tx1"/>
                </a:solidFill>
                <a:effectLst/>
                <a:latin typeface="+mn-lt"/>
                <a:ea typeface="+mn-ea"/>
                <a:cs typeface="+mn-cs"/>
              </a:rPr>
              <a:t>The correlation between school exclusion and violence and other vulnerabilities;</a:t>
            </a:r>
            <a:endParaRPr lang="en-GB" sz="800" kern="1200" dirty="0" smtClean="0">
              <a:solidFill>
                <a:schemeClr val="tx1"/>
              </a:solidFill>
              <a:effectLst/>
              <a:latin typeface="+mn-lt"/>
              <a:ea typeface="+mn-ea"/>
              <a:cs typeface="+mn-cs"/>
            </a:endParaRPr>
          </a:p>
          <a:p>
            <a:pPr lvl="0"/>
            <a:r>
              <a:rPr lang="en-GB" sz="800" b="1" kern="1200" dirty="0" smtClean="0">
                <a:solidFill>
                  <a:schemeClr val="tx1"/>
                </a:solidFill>
                <a:effectLst/>
                <a:latin typeface="+mn-lt"/>
                <a:ea typeface="+mn-ea"/>
                <a:cs typeface="+mn-cs"/>
              </a:rPr>
              <a:t>The impact of early help/intervention. </a:t>
            </a:r>
            <a:endParaRPr lang="en-GB" sz="800" kern="1200" dirty="0" smtClean="0">
              <a:solidFill>
                <a:schemeClr val="tx1"/>
              </a:solidFill>
              <a:effectLst/>
              <a:latin typeface="+mn-lt"/>
              <a:ea typeface="+mn-ea"/>
              <a:cs typeface="+mn-cs"/>
            </a:endParaRPr>
          </a:p>
          <a:p>
            <a:r>
              <a:rPr lang="en-GB" sz="800" kern="1200" dirty="0" smtClean="0">
                <a:solidFill>
                  <a:schemeClr val="tx1"/>
                </a:solidFill>
                <a:effectLst/>
                <a:latin typeface="+mn-lt"/>
                <a:ea typeface="+mn-ea"/>
                <a:cs typeface="+mn-cs"/>
              </a:rPr>
              <a:t>This is not an exhaustive list and as such this will be developed further through the work of the problem profile and findings/progress from the Intervention projects and reported back to the Board in due course.</a:t>
            </a:r>
          </a:p>
          <a:p>
            <a:endParaRPr lang="en-GB" sz="800" dirty="0" smtClean="0"/>
          </a:p>
          <a:p>
            <a:pPr marL="0" lvl="0" indent="0" algn="l">
              <a:buFont typeface="Arial" panose="020B0604020202020204" pitchFamily="34" charset="0"/>
              <a:buNone/>
            </a:pPr>
            <a:endParaRPr lang="en-GB" sz="8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13</a:t>
            </a:fld>
            <a:endParaRPr lang="en-GB"/>
          </a:p>
        </p:txBody>
      </p:sp>
    </p:spTree>
    <p:extLst>
      <p:ext uri="{BB962C8B-B14F-4D97-AF65-F5344CB8AC3E}">
        <p14:creationId xmlns:p14="http://schemas.microsoft.com/office/powerpoint/2010/main" val="107113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sz="800" kern="1200" dirty="0" smtClean="0">
                <a:solidFill>
                  <a:schemeClr val="tx1"/>
                </a:solidFill>
                <a:effectLst/>
                <a:latin typeface="+mn-lt"/>
                <a:ea typeface="+mn-ea"/>
                <a:cs typeface="+mn-cs"/>
              </a:rPr>
              <a:t>Early Years Intervention</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dirty="0" smtClean="0">
                <a:latin typeface="Gotham Bold" panose="02000803030000020004" pitchFamily="2" charset="0"/>
              </a:rPr>
              <a:t>Establish and promote a clear pathway for families to access Early Years Intervention which seeks to address the range of vulnerabilities</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dirty="0" smtClean="0">
                <a:latin typeface="Gotham Bold" panose="02000803030000020004" pitchFamily="2" charset="0"/>
              </a:rPr>
              <a:t>Develop a model across all 6 Local Authorities with a focus on proactive targeting</a:t>
            </a:r>
            <a:r>
              <a:rPr lang="en-GB" sz="800" i="0" baseline="0" dirty="0" smtClean="0">
                <a:latin typeface="Gotham Bold" panose="02000803030000020004" pitchFamily="2" charset="0"/>
              </a:rPr>
              <a:t> of services at those who need it the most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Opportunity to change the relationship dynamic between services and families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Expansion of the work in schools (Encompass Plus)</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Co-ordinate a range of school interventions which communicate the key principles of violence reduction as well as address the wider vulnerabilities for young people</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Develop new approaches to engage children and young people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Development of a programme to work with the top 25 most prolific/vulnerable young people in relation to violence</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Promote a programme for most prolific/vulnerable young people in relation to violence which seeks to take a public health approach to reduce risk factors</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Develop public health approach understanding amongst practitioners and development of multi-agency program of interventions to work with young people</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In particular, those coming to attention of police/services for low level violence and ASB</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Expansion and continued development from the YOLO project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Review and develop YOLO project to continue to support the public health to reducing violence</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Review YOLO evaluation across 6 LAs to develop vision past March 2020</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Expansion of the Out of Court Disposal / Conditional Caution Approach</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Working with partners, in particular Criminal Justice agencies, to encourage and deliver appropriate use of out of court disposals/conditional caution approach to support public </a:t>
            </a:r>
            <a:r>
              <a:rPr lang="en-GB" sz="800" i="0" baseline="0" dirty="0" err="1" smtClean="0">
                <a:latin typeface="Gotham Bold" panose="02000803030000020004" pitchFamily="2" charset="0"/>
              </a:rPr>
              <a:t>helath</a:t>
            </a:r>
            <a:r>
              <a:rPr lang="en-GB" sz="800" i="0" baseline="0" dirty="0" smtClean="0">
                <a:latin typeface="Gotham Bold" panose="02000803030000020004" pitchFamily="2" charset="0"/>
              </a:rPr>
              <a:t> approach to reducing violence</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800" i="0" baseline="0" dirty="0" smtClean="0">
                <a:latin typeface="Gotham Bold" panose="02000803030000020004" pitchFamily="2" charset="0"/>
              </a:rPr>
              <a:t>Expand framework to include specific pathway for violence, and piloting of pathway to evaluate effectiveness</a:t>
            </a:r>
            <a:endParaRPr lang="en-GB" sz="800" i="0" dirty="0" smtClean="0">
              <a:latin typeface="Gotham Bold" panose="02000803030000020004" pitchFamily="2" charset="0"/>
            </a:endParaRPr>
          </a:p>
          <a:p>
            <a:pPr marL="685800" lvl="1" indent="-228600">
              <a:buAutoNum type="arabicPeriod"/>
            </a:pPr>
            <a:endParaRPr lang="en-GB" sz="800" kern="1200" dirty="0" smtClean="0">
              <a:solidFill>
                <a:schemeClr val="tx1"/>
              </a:solidFill>
              <a:effectLst/>
              <a:latin typeface="+mn-lt"/>
              <a:ea typeface="+mn-ea"/>
              <a:cs typeface="+mn-cs"/>
            </a:endParaRPr>
          </a:p>
          <a:p>
            <a:pPr marL="457200" lvl="1" indent="0">
              <a:buNone/>
            </a:pPr>
            <a:endParaRPr lang="en-GB" sz="800" kern="1200" dirty="0" smtClean="0">
              <a:solidFill>
                <a:schemeClr val="tx1"/>
              </a:solidFill>
              <a:effectLst/>
              <a:latin typeface="+mn-lt"/>
              <a:ea typeface="+mn-ea"/>
              <a:cs typeface="+mn-cs"/>
            </a:endParaRPr>
          </a:p>
          <a:p>
            <a:pPr marL="685800" lvl="1" indent="-228600">
              <a:buAutoNum type="arabicPeriod"/>
            </a:pPr>
            <a:endParaRPr lang="en-GB" sz="8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9B05E51-D7F8-4E4B-9ADC-8F0366D1080B}" type="slidenum">
              <a:rPr lang="en-GB" smtClean="0"/>
              <a:t>14</a:t>
            </a:fld>
            <a:endParaRPr lang="en-GB"/>
          </a:p>
        </p:txBody>
      </p:sp>
    </p:spTree>
    <p:extLst>
      <p:ext uri="{BB962C8B-B14F-4D97-AF65-F5344CB8AC3E}">
        <p14:creationId xmlns:p14="http://schemas.microsoft.com/office/powerpoint/2010/main" val="1993310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3459853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2376784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3100240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179718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3331182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1336150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2699941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2124925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2113969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4030661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CF281D-07EE-4AFC-94B8-5777E396F282}" type="datetimeFigureOut">
              <a:rPr lang="en-GB" smtClean="0"/>
              <a:t>02/03/2020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FB68F30-9883-4FEB-8822-EE7D9D10E6CD}" type="slidenum">
              <a:rPr lang="en-GB" smtClean="0"/>
              <a:t>‹#›</a:t>
            </a:fld>
            <a:endParaRPr lang="en-GB" dirty="0"/>
          </a:p>
        </p:txBody>
      </p:sp>
    </p:spTree>
    <p:extLst>
      <p:ext uri="{BB962C8B-B14F-4D97-AF65-F5344CB8AC3E}">
        <p14:creationId xmlns:p14="http://schemas.microsoft.com/office/powerpoint/2010/main" val="2715313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CF281D-07EE-4AFC-94B8-5777E396F282}" type="datetimeFigureOut">
              <a:rPr lang="en-GB" smtClean="0"/>
              <a:t>02/03/2020</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68F30-9883-4FEB-8822-EE7D9D10E6CD}" type="slidenum">
              <a:rPr lang="en-GB" smtClean="0"/>
              <a:t>‹#›</a:t>
            </a:fld>
            <a:endParaRPr lang="en-GB" dirty="0"/>
          </a:p>
        </p:txBody>
      </p:sp>
    </p:spTree>
    <p:extLst>
      <p:ext uri="{BB962C8B-B14F-4D97-AF65-F5344CB8AC3E}">
        <p14:creationId xmlns:p14="http://schemas.microsoft.com/office/powerpoint/2010/main" val="1970396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3.jp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3.jpg"/><Relationship Id="rId4" Type="http://schemas.openxmlformats.org/officeDocument/2006/relationships/diagramData" Target="../diagrams/data1.xml"/><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3.jpg"/><Relationship Id="rId4" Type="http://schemas.openxmlformats.org/officeDocument/2006/relationships/diagramData" Target="../diagrams/data2.xml"/><Relationship Id="rId9"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jpeg"/><Relationship Id="rId7" Type="http://schemas.openxmlformats.org/officeDocument/2006/relationships/diagramLayout" Target="../diagrams/layout3.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Data" Target="../diagrams/data3.xml"/><Relationship Id="rId5" Type="http://schemas.openxmlformats.org/officeDocument/2006/relationships/image" Target="../media/image3.jpg"/><Relationship Id="rId10" Type="http://schemas.microsoft.com/office/2007/relationships/diagramDrawing" Target="../diagrams/drawing3.xml"/><Relationship Id="rId4" Type="http://schemas.openxmlformats.org/officeDocument/2006/relationships/image" Target="../media/image1.pn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jpeg"/><Relationship Id="rId7" Type="http://schemas.openxmlformats.org/officeDocument/2006/relationships/diagramLayout" Target="../diagrams/layout4.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Data" Target="../diagrams/data4.xml"/><Relationship Id="rId5" Type="http://schemas.openxmlformats.org/officeDocument/2006/relationships/image" Target="../media/image3.jpg"/><Relationship Id="rId10" Type="http://schemas.microsoft.com/office/2007/relationships/diagramDrawing" Target="../diagrams/drawing4.xml"/><Relationship Id="rId4" Type="http://schemas.openxmlformats.org/officeDocument/2006/relationships/image" Target="../media/image1.pn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jpeg"/><Relationship Id="rId7" Type="http://schemas.openxmlformats.org/officeDocument/2006/relationships/diagramColors" Target="../diagrams/colors5.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10" Type="http://schemas.openxmlformats.org/officeDocument/2006/relationships/image" Target="../media/image3.jpg"/><Relationship Id="rId4" Type="http://schemas.openxmlformats.org/officeDocument/2006/relationships/diagramData" Target="../diagrams/data5.xml"/><Relationship Id="rId9"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jpeg"/><Relationship Id="rId7" Type="http://schemas.openxmlformats.org/officeDocument/2006/relationships/diagramColors" Target="../diagrams/colors6.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10" Type="http://schemas.openxmlformats.org/officeDocument/2006/relationships/image" Target="../media/image3.jpg"/><Relationship Id="rId4" Type="http://schemas.openxmlformats.org/officeDocument/2006/relationships/diagramData" Target="../diagrams/data6.xml"/><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jpeg"/><Relationship Id="rId7" Type="http://schemas.openxmlformats.org/officeDocument/2006/relationships/diagramColors" Target="../diagrams/colors7.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QuickStyle" Target="../diagrams/quickStyle7.xml"/><Relationship Id="rId5" Type="http://schemas.openxmlformats.org/officeDocument/2006/relationships/diagramLayout" Target="../diagrams/layout7.xml"/><Relationship Id="rId10" Type="http://schemas.openxmlformats.org/officeDocument/2006/relationships/image" Target="../media/image3.jpg"/><Relationship Id="rId4" Type="http://schemas.openxmlformats.org/officeDocument/2006/relationships/diagramData" Target="../diagrams/data7.xml"/><Relationship Id="rId9"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sp>
        <p:nvSpPr>
          <p:cNvPr id="3" name="Subtitle 2"/>
          <p:cNvSpPr>
            <a:spLocks noGrp="1"/>
          </p:cNvSpPr>
          <p:nvPr>
            <p:ph type="subTitle" idx="1"/>
          </p:nvPr>
        </p:nvSpPr>
        <p:spPr>
          <a:xfrm>
            <a:off x="827584" y="1556792"/>
            <a:ext cx="7416824" cy="3888432"/>
          </a:xfrm>
        </p:spPr>
        <p:txBody>
          <a:bodyPr>
            <a:normAutofit/>
          </a:bodyPr>
          <a:lstStyle/>
          <a:p>
            <a:pPr lvl="0" algn="l"/>
            <a:endParaRPr lang="en-GB" sz="1200" dirty="0" smtClean="0">
              <a:solidFill>
                <a:schemeClr val="bg1">
                  <a:lumMod val="50000"/>
                </a:schemeClr>
              </a:solidFill>
              <a:latin typeface="Arial" panose="020B0604020202020204" pitchFamily="34" charset="0"/>
              <a:cs typeface="Arial" panose="020B0604020202020204" pitchFamily="34" charset="0"/>
            </a:endParaRPr>
          </a:p>
          <a:p>
            <a:pPr algn="l"/>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image001"/>
          <p:cNvPicPr/>
          <p:nvPr/>
        </p:nvPicPr>
        <p:blipFill rotWithShape="1">
          <a:blip r:embed="rId4">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sp>
        <p:nvSpPr>
          <p:cNvPr id="4" name="TextBox 3"/>
          <p:cNvSpPr txBox="1"/>
          <p:nvPr/>
        </p:nvSpPr>
        <p:spPr>
          <a:xfrm>
            <a:off x="521296" y="2134155"/>
            <a:ext cx="8101408" cy="2431435"/>
          </a:xfrm>
          <a:prstGeom prst="rect">
            <a:avLst/>
          </a:prstGeom>
          <a:noFill/>
        </p:spPr>
        <p:txBody>
          <a:bodyPr wrap="square" rtlCol="0">
            <a:spAutoFit/>
          </a:bodyPr>
          <a:lstStyle/>
          <a:p>
            <a:pPr algn="ctr"/>
            <a:r>
              <a:rPr lang="en-GB" sz="3200" b="1" dirty="0" smtClean="0">
                <a:solidFill>
                  <a:schemeClr val="bg1">
                    <a:lumMod val="65000"/>
                  </a:schemeClr>
                </a:solidFill>
                <a:latin typeface="Gotham Bold" panose="02000803030000020004" pitchFamily="2" charset="0"/>
                <a:cs typeface="Arial" panose="020B0604020202020204" pitchFamily="34" charset="0"/>
              </a:rPr>
              <a:t>Northumbria</a:t>
            </a:r>
          </a:p>
          <a:p>
            <a:pPr algn="ctr"/>
            <a:r>
              <a:rPr lang="en-GB" sz="3200" b="1" dirty="0" smtClean="0">
                <a:solidFill>
                  <a:schemeClr val="bg1">
                    <a:lumMod val="65000"/>
                  </a:schemeClr>
                </a:solidFill>
                <a:latin typeface="Gotham Bold" panose="02000803030000020004" pitchFamily="2" charset="0"/>
                <a:cs typeface="Arial" panose="020B0604020202020204" pitchFamily="34" charset="0"/>
              </a:rPr>
              <a:t> Violence Reduction Unit</a:t>
            </a:r>
          </a:p>
          <a:p>
            <a:pPr algn="ctr"/>
            <a:r>
              <a:rPr lang="en-GB" sz="3200" b="1" dirty="0" smtClean="0">
                <a:solidFill>
                  <a:schemeClr val="bg1">
                    <a:lumMod val="65000"/>
                  </a:schemeClr>
                </a:solidFill>
                <a:latin typeface="Gotham Bold" panose="02000803030000020004" pitchFamily="2" charset="0"/>
                <a:cs typeface="Arial" panose="020B0604020202020204" pitchFamily="34" charset="0"/>
              </a:rPr>
              <a:t>(VRU)  </a:t>
            </a:r>
            <a:endParaRPr lang="en-GB" sz="3200" b="1" dirty="0">
              <a:solidFill>
                <a:schemeClr val="bg1">
                  <a:lumMod val="65000"/>
                </a:schemeClr>
              </a:solidFill>
              <a:latin typeface="Gotham Bold" panose="02000803030000020004" pitchFamily="2" charset="0"/>
              <a:cs typeface="Arial" panose="020B0604020202020204" pitchFamily="34" charset="0"/>
            </a:endParaRPr>
          </a:p>
          <a:p>
            <a:pPr algn="ctr"/>
            <a:endParaRPr lang="en-GB" sz="2800" dirty="0">
              <a:solidFill>
                <a:schemeClr val="bg1">
                  <a:lumMod val="65000"/>
                </a:schemeClr>
              </a:solidFill>
              <a:latin typeface="Gotham Bold" panose="02000803030000020004" pitchFamily="2" charset="0"/>
              <a:cs typeface="Arial" panose="020B0604020202020204" pitchFamily="34" charset="0"/>
            </a:endParaRPr>
          </a:p>
          <a:p>
            <a:pPr algn="ctr"/>
            <a:r>
              <a:rPr lang="en-GB" sz="2800" i="1" dirty="0" smtClean="0">
                <a:solidFill>
                  <a:schemeClr val="bg1">
                    <a:lumMod val="65000"/>
                  </a:schemeClr>
                </a:solidFill>
                <a:latin typeface="Gotham" panose="02000804040000090004" pitchFamily="2" charset="0"/>
                <a:cs typeface="Arial" panose="020B0604020202020204" pitchFamily="34" charset="0"/>
              </a:rPr>
              <a:t>‘Tackling the root causes of violent crime’ </a:t>
            </a:r>
          </a:p>
        </p:txBody>
      </p:sp>
      <p:pic>
        <p:nvPicPr>
          <p:cNvPr id="10" name="Picture 9"/>
          <p:cNvPicPr/>
          <p:nvPr/>
        </p:nvPicPr>
        <p:blipFill rotWithShape="1">
          <a:blip r:embed="rId5"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Tree>
    <p:extLst>
      <p:ext uri="{BB962C8B-B14F-4D97-AF65-F5344CB8AC3E}">
        <p14:creationId xmlns:p14="http://schemas.microsoft.com/office/powerpoint/2010/main" val="28236384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sp>
        <p:nvSpPr>
          <p:cNvPr id="3" name="Subtitle 2"/>
          <p:cNvSpPr>
            <a:spLocks noGrp="1"/>
          </p:cNvSpPr>
          <p:nvPr>
            <p:ph type="subTitle" idx="1"/>
          </p:nvPr>
        </p:nvSpPr>
        <p:spPr>
          <a:xfrm>
            <a:off x="827584" y="1556792"/>
            <a:ext cx="7416824" cy="3888432"/>
          </a:xfrm>
        </p:spPr>
        <p:txBody>
          <a:bodyPr>
            <a:normAutofit/>
          </a:bodyPr>
          <a:lstStyle/>
          <a:p>
            <a:pPr lvl="0" algn="l"/>
            <a:endParaRPr lang="en-GB" sz="1200" dirty="0" smtClean="0">
              <a:solidFill>
                <a:schemeClr val="bg1">
                  <a:lumMod val="50000"/>
                </a:schemeClr>
              </a:solidFill>
              <a:latin typeface="Arial" panose="020B0604020202020204" pitchFamily="34" charset="0"/>
              <a:cs typeface="Arial" panose="020B0604020202020204" pitchFamily="34" charset="0"/>
            </a:endParaRPr>
          </a:p>
          <a:p>
            <a:pPr algn="l"/>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image001"/>
          <p:cNvPicPr/>
          <p:nvPr/>
        </p:nvPicPr>
        <p:blipFill rotWithShape="1">
          <a:blip r:embed="rId4">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sp>
        <p:nvSpPr>
          <p:cNvPr id="4" name="TextBox 3"/>
          <p:cNvSpPr txBox="1"/>
          <p:nvPr/>
        </p:nvSpPr>
        <p:spPr>
          <a:xfrm>
            <a:off x="521296" y="2134155"/>
            <a:ext cx="8101408" cy="2554545"/>
          </a:xfrm>
          <a:prstGeom prst="rect">
            <a:avLst/>
          </a:prstGeom>
          <a:noFill/>
        </p:spPr>
        <p:txBody>
          <a:bodyPr wrap="square" rtlCol="0">
            <a:spAutoFit/>
          </a:bodyPr>
          <a:lstStyle/>
          <a:p>
            <a:pPr algn="ctr"/>
            <a:r>
              <a:rPr lang="en-GB" sz="3200" b="1" i="1" dirty="0" smtClean="0">
                <a:solidFill>
                  <a:schemeClr val="bg1">
                    <a:lumMod val="65000"/>
                  </a:schemeClr>
                </a:solidFill>
                <a:latin typeface="Gotham Bold" panose="02000803030000020004" pitchFamily="2" charset="0"/>
                <a:cs typeface="Arial" panose="020B0604020202020204" pitchFamily="34" charset="0"/>
              </a:rPr>
              <a:t>‘Northumbria is a place where individuals, families and communities thrive, making the most of the opportunities to live, learn and work free from the fear of violence’</a:t>
            </a:r>
            <a:endParaRPr lang="en-GB" sz="2800" i="1" dirty="0" smtClean="0">
              <a:solidFill>
                <a:schemeClr val="bg1">
                  <a:lumMod val="65000"/>
                </a:schemeClr>
              </a:solidFill>
              <a:latin typeface="Gotham" panose="02000804040000090004" pitchFamily="2" charset="0"/>
              <a:cs typeface="Arial" panose="020B0604020202020204" pitchFamily="34" charset="0"/>
            </a:endParaRPr>
          </a:p>
        </p:txBody>
      </p:sp>
      <p:pic>
        <p:nvPicPr>
          <p:cNvPr id="10" name="Picture 9"/>
          <p:cNvPicPr/>
          <p:nvPr/>
        </p:nvPicPr>
        <p:blipFill rotWithShape="1">
          <a:blip r:embed="rId5"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
        <p:nvSpPr>
          <p:cNvPr id="8" name="TextBox 7"/>
          <p:cNvSpPr txBox="1"/>
          <p:nvPr/>
        </p:nvSpPr>
        <p:spPr>
          <a:xfrm>
            <a:off x="272768" y="890164"/>
            <a:ext cx="2592288" cy="523220"/>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rPr>
              <a:t>VISION</a:t>
            </a:r>
            <a:endParaRPr lang="en-GB" sz="2800" dirty="0">
              <a:solidFill>
                <a:schemeClr val="bg1">
                  <a:lumMod val="65000"/>
                </a:schemeClr>
              </a:solidFill>
              <a:latin typeface="Gotham Bold" panose="02000803030000020004" pitchFamily="2" charset="0"/>
            </a:endParaRPr>
          </a:p>
        </p:txBody>
      </p:sp>
    </p:spTree>
    <p:extLst>
      <p:ext uri="{BB962C8B-B14F-4D97-AF65-F5344CB8AC3E}">
        <p14:creationId xmlns:p14="http://schemas.microsoft.com/office/powerpoint/2010/main" val="3818831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 name="Picture 17"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ounded Rectangle 3"/>
          <p:cNvSpPr/>
          <p:nvPr/>
        </p:nvSpPr>
        <p:spPr>
          <a:xfrm>
            <a:off x="1071240" y="1553250"/>
            <a:ext cx="5011042" cy="75402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latin typeface="Gotham Bold" panose="02000803030000020004" pitchFamily="2" charset="0"/>
              </a:rPr>
              <a:t>‘Serious Violence Strategy’ </a:t>
            </a:r>
          </a:p>
          <a:p>
            <a:pPr algn="ctr"/>
            <a:r>
              <a:rPr lang="en-GB" dirty="0" smtClean="0">
                <a:latin typeface="Gotham Bold" panose="02000803030000020004" pitchFamily="2" charset="0"/>
              </a:rPr>
              <a:t>published by Government</a:t>
            </a:r>
            <a:endParaRPr lang="en-GB" dirty="0">
              <a:latin typeface="Gotham Bold" panose="02000803030000020004" pitchFamily="2" charset="0"/>
            </a:endParaRPr>
          </a:p>
        </p:txBody>
      </p:sp>
      <p:sp>
        <p:nvSpPr>
          <p:cNvPr id="11" name="Rounded Rectangle 10"/>
          <p:cNvSpPr/>
          <p:nvPr/>
        </p:nvSpPr>
        <p:spPr>
          <a:xfrm>
            <a:off x="3903689" y="2951270"/>
            <a:ext cx="2320106" cy="98727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smtClean="0">
                <a:latin typeface="Gotham Bold" panose="02000803030000020004" pitchFamily="2" charset="0"/>
              </a:rPr>
              <a:t>In addition, £63.4million surge funding allocated based on worst affected by serious violence &amp; knife crime</a:t>
            </a:r>
            <a:endParaRPr lang="en-GB" sz="1200" dirty="0">
              <a:latin typeface="Gotham Bold" panose="02000803030000020004" pitchFamily="2" charset="0"/>
            </a:endParaRPr>
          </a:p>
        </p:txBody>
      </p:sp>
      <p:sp>
        <p:nvSpPr>
          <p:cNvPr id="12" name="Rounded Rectangle 11"/>
          <p:cNvSpPr/>
          <p:nvPr/>
        </p:nvSpPr>
        <p:spPr>
          <a:xfrm>
            <a:off x="855216" y="2951281"/>
            <a:ext cx="2274739" cy="100495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smtClean="0">
                <a:latin typeface="Gotham Bold" panose="02000803030000020004" pitchFamily="2" charset="0"/>
              </a:rPr>
              <a:t>£35million invested in 18 Force Areas via PCCs to establish VRUs to support delivery of strategy</a:t>
            </a:r>
            <a:endParaRPr lang="en-GB" sz="1200" dirty="0">
              <a:latin typeface="Gotham Bold" panose="02000803030000020004" pitchFamily="2" charset="0"/>
            </a:endParaRPr>
          </a:p>
        </p:txBody>
      </p:sp>
      <p:cxnSp>
        <p:nvCxnSpPr>
          <p:cNvPr id="13" name="Straight Arrow Connector 12"/>
          <p:cNvCxnSpPr/>
          <p:nvPr/>
        </p:nvCxnSpPr>
        <p:spPr>
          <a:xfrm flipH="1">
            <a:off x="1996053" y="2364643"/>
            <a:ext cx="1638" cy="486853"/>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sp>
        <p:nvSpPr>
          <p:cNvPr id="15" name="Rounded Rectangle 14"/>
          <p:cNvSpPr/>
          <p:nvPr/>
        </p:nvSpPr>
        <p:spPr>
          <a:xfrm>
            <a:off x="3903689" y="4615094"/>
            <a:ext cx="2219189" cy="87531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smtClean="0">
                <a:latin typeface="Gotham Bold" panose="02000803030000020004" pitchFamily="2" charset="0"/>
              </a:rPr>
              <a:t>£2.3m to Northumbria Police</a:t>
            </a:r>
            <a:endParaRPr lang="en-GB" sz="1200" dirty="0">
              <a:latin typeface="Gotham Bold" panose="02000803030000020004" pitchFamily="2" charset="0"/>
            </a:endParaRPr>
          </a:p>
        </p:txBody>
      </p:sp>
      <p:sp>
        <p:nvSpPr>
          <p:cNvPr id="16" name="Rounded Rectangle 15"/>
          <p:cNvSpPr/>
          <p:nvPr/>
        </p:nvSpPr>
        <p:spPr>
          <a:xfrm>
            <a:off x="882990" y="4619318"/>
            <a:ext cx="2219189" cy="87531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smtClean="0">
                <a:latin typeface="Gotham Bold" panose="02000803030000020004" pitchFamily="2" charset="0"/>
              </a:rPr>
              <a:t>£1.6m to Northumbria Police &amp; Crime Commissioner</a:t>
            </a:r>
            <a:endParaRPr lang="en-GB" sz="1200" dirty="0">
              <a:latin typeface="Gotham Bold" panose="02000803030000020004" pitchFamily="2" charset="0"/>
            </a:endParaRPr>
          </a:p>
        </p:txBody>
      </p:sp>
      <p:cxnSp>
        <p:nvCxnSpPr>
          <p:cNvPr id="24" name="Straight Arrow Connector 23"/>
          <p:cNvCxnSpPr/>
          <p:nvPr/>
        </p:nvCxnSpPr>
        <p:spPr>
          <a:xfrm flipH="1">
            <a:off x="5013283" y="2385846"/>
            <a:ext cx="1638" cy="486853"/>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cxnSp>
        <p:nvCxnSpPr>
          <p:cNvPr id="25" name="Straight Arrow Connector 24"/>
          <p:cNvCxnSpPr/>
          <p:nvPr/>
        </p:nvCxnSpPr>
        <p:spPr>
          <a:xfrm flipH="1">
            <a:off x="1997691" y="4033391"/>
            <a:ext cx="1638" cy="486853"/>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cxnSp>
        <p:nvCxnSpPr>
          <p:cNvPr id="26" name="Straight Arrow Connector 25"/>
          <p:cNvCxnSpPr/>
          <p:nvPr/>
        </p:nvCxnSpPr>
        <p:spPr>
          <a:xfrm flipH="1">
            <a:off x="5013284" y="4033392"/>
            <a:ext cx="1638" cy="486853"/>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sp>
        <p:nvSpPr>
          <p:cNvPr id="30" name="TextBox 29"/>
          <p:cNvSpPr txBox="1"/>
          <p:nvPr/>
        </p:nvSpPr>
        <p:spPr>
          <a:xfrm>
            <a:off x="272768" y="890164"/>
            <a:ext cx="2592288" cy="523220"/>
          </a:xfrm>
          <a:prstGeom prst="rect">
            <a:avLst/>
          </a:prstGeom>
          <a:noFill/>
        </p:spPr>
        <p:txBody>
          <a:bodyPr wrap="square" rtlCol="0">
            <a:spAutoFit/>
          </a:bodyPr>
          <a:lstStyle/>
          <a:p>
            <a:r>
              <a:rPr lang="en-GB" sz="2800" dirty="0" smtClean="0">
                <a:solidFill>
                  <a:schemeClr val="bg1">
                    <a:lumMod val="65000"/>
                  </a:schemeClr>
                </a:solidFill>
                <a:latin typeface="Gotham Bold" panose="02000803030000020004" pitchFamily="2" charset="0"/>
              </a:rPr>
              <a:t>FORMATION</a:t>
            </a:r>
            <a:endParaRPr lang="en-GB" sz="2800" dirty="0">
              <a:solidFill>
                <a:schemeClr val="bg1">
                  <a:lumMod val="65000"/>
                </a:schemeClr>
              </a:solidFill>
              <a:latin typeface="Gotham Bold" panose="02000803030000020004" pitchFamily="2" charset="0"/>
            </a:endParaRP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pic>
        <p:nvPicPr>
          <p:cNvPr id="19" name="Picture 18"/>
          <p:cNvPicPr/>
          <p:nvPr/>
        </p:nvPicPr>
        <p:blipFill rotWithShape="1">
          <a:blip r:embed="rId5"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Tree>
    <p:extLst>
      <p:ext uri="{BB962C8B-B14F-4D97-AF65-F5344CB8AC3E}">
        <p14:creationId xmlns:p14="http://schemas.microsoft.com/office/powerpoint/2010/main" val="10561630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27584" y="1631226"/>
            <a:ext cx="7416824" cy="3888432"/>
          </a:xfrm>
        </p:spPr>
        <p:txBody>
          <a:bodyPr>
            <a:normAutofit/>
          </a:bodyPr>
          <a:lstStyle/>
          <a:p>
            <a:pPr lvl="0" algn="l"/>
            <a:endParaRPr lang="en-GB" sz="1200" dirty="0" smtClean="0">
              <a:solidFill>
                <a:schemeClr val="bg1">
                  <a:lumMod val="50000"/>
                </a:schemeClr>
              </a:solidFill>
              <a:latin typeface="Arial" panose="020B0604020202020204" pitchFamily="34" charset="0"/>
              <a:cs typeface="Arial" panose="020B0604020202020204" pitchFamily="34" charset="0"/>
            </a:endParaRPr>
          </a:p>
          <a:p>
            <a:pPr algn="l"/>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0" y="890717"/>
            <a:ext cx="3470706" cy="954107"/>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PUBLIC HEALTH APPROACH</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grpSp>
        <p:nvGrpSpPr>
          <p:cNvPr id="8" name="Group 7">
            <a:extLst>
              <a:ext uri="{FF2B5EF4-FFF2-40B4-BE49-F238E27FC236}">
                <a16:creationId xmlns:a16="http://schemas.microsoft.com/office/drawing/2014/main" xmlns="" id="{5977AE63-B7B0-5744-A9A3-64981BCBCF0A}"/>
              </a:ext>
            </a:extLst>
          </p:cNvPr>
          <p:cNvGrpSpPr/>
          <p:nvPr/>
        </p:nvGrpSpPr>
        <p:grpSpPr>
          <a:xfrm>
            <a:off x="1115616" y="1793041"/>
            <a:ext cx="6912769" cy="3706153"/>
            <a:chOff x="539551" y="1878360"/>
            <a:chExt cx="7600307" cy="4981102"/>
          </a:xfrm>
        </p:grpSpPr>
        <p:sp>
          <p:nvSpPr>
            <p:cNvPr id="11" name="Rounded Rectangle 10">
              <a:extLst>
                <a:ext uri="{FF2B5EF4-FFF2-40B4-BE49-F238E27FC236}">
                  <a16:creationId xmlns:a16="http://schemas.microsoft.com/office/drawing/2014/main" xmlns="" id="{764A4ED3-2AD6-474B-AF9A-BA47BCDAADC5}"/>
                </a:ext>
              </a:extLst>
            </p:cNvPr>
            <p:cNvSpPr/>
            <p:nvPr/>
          </p:nvSpPr>
          <p:spPr>
            <a:xfrm>
              <a:off x="539551" y="1878360"/>
              <a:ext cx="2880321" cy="2016225"/>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solidFill>
                    <a:schemeClr val="bg1"/>
                  </a:solidFill>
                  <a:latin typeface="Gotham Bold" panose="02000803030000020004" pitchFamily="2" charset="0"/>
                </a:rPr>
                <a:t>What </a:t>
              </a:r>
              <a:r>
                <a:rPr lang="en-GB" sz="1600" b="1" dirty="0">
                  <a:solidFill>
                    <a:schemeClr val="bg1"/>
                  </a:solidFill>
                  <a:latin typeface="Gotham Bold" panose="02000803030000020004" pitchFamily="2" charset="0"/>
                </a:rPr>
                <a:t>is the problem?</a:t>
              </a:r>
            </a:p>
          </p:txBody>
        </p:sp>
        <p:sp>
          <p:nvSpPr>
            <p:cNvPr id="12" name="Rounded Rectangle 11">
              <a:extLst>
                <a:ext uri="{FF2B5EF4-FFF2-40B4-BE49-F238E27FC236}">
                  <a16:creationId xmlns:a16="http://schemas.microsoft.com/office/drawing/2014/main" xmlns="" id="{D7AC029F-13C3-D649-9750-D0E79163DD20}"/>
                </a:ext>
              </a:extLst>
            </p:cNvPr>
            <p:cNvSpPr/>
            <p:nvPr/>
          </p:nvSpPr>
          <p:spPr>
            <a:xfrm>
              <a:off x="539552" y="4841776"/>
              <a:ext cx="2880320" cy="201622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solidFill>
                    <a:schemeClr val="bg1"/>
                  </a:solidFill>
                  <a:latin typeface="Gotham Bold" panose="02000803030000020004" pitchFamily="2" charset="0"/>
                </a:rPr>
                <a:t>Scaling </a:t>
              </a:r>
              <a:r>
                <a:rPr lang="en-GB" sz="1600" b="1" dirty="0">
                  <a:solidFill>
                    <a:schemeClr val="bg1"/>
                  </a:solidFill>
                  <a:latin typeface="Gotham Bold" panose="02000803030000020004" pitchFamily="2" charset="0"/>
                </a:rPr>
                <a:t>up effective policy and programmes</a:t>
              </a:r>
            </a:p>
          </p:txBody>
        </p:sp>
        <p:sp>
          <p:nvSpPr>
            <p:cNvPr id="13" name="Rounded Rectangle 12">
              <a:extLst>
                <a:ext uri="{FF2B5EF4-FFF2-40B4-BE49-F238E27FC236}">
                  <a16:creationId xmlns:a16="http://schemas.microsoft.com/office/drawing/2014/main" xmlns="" id="{9DC37007-8872-AA41-A4B7-325D177D097E}"/>
                </a:ext>
              </a:extLst>
            </p:cNvPr>
            <p:cNvSpPr/>
            <p:nvPr/>
          </p:nvSpPr>
          <p:spPr>
            <a:xfrm>
              <a:off x="5052234" y="4843238"/>
              <a:ext cx="3087624" cy="201622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b="1" dirty="0" smtClean="0">
                <a:solidFill>
                  <a:schemeClr val="bg1"/>
                </a:solidFill>
                <a:latin typeface="Gotham Bold" panose="02000803030000020004" pitchFamily="2" charset="0"/>
              </a:endParaRPr>
            </a:p>
            <a:p>
              <a:pPr algn="ctr"/>
              <a:r>
                <a:rPr lang="en-GB" sz="1600" b="1" dirty="0" smtClean="0">
                  <a:solidFill>
                    <a:schemeClr val="bg1"/>
                  </a:solidFill>
                  <a:latin typeface="Gotham Bold" panose="02000803030000020004" pitchFamily="2" charset="0"/>
                </a:rPr>
                <a:t>What </a:t>
              </a:r>
              <a:r>
                <a:rPr lang="en-GB" sz="1600" b="1" dirty="0">
                  <a:solidFill>
                    <a:schemeClr val="bg1"/>
                  </a:solidFill>
                  <a:latin typeface="Gotham Bold" panose="02000803030000020004" pitchFamily="2" charset="0"/>
                </a:rPr>
                <a:t>works </a:t>
              </a:r>
              <a:r>
                <a:rPr lang="en-GB" sz="1600" b="1" dirty="0" smtClean="0">
                  <a:solidFill>
                    <a:schemeClr val="bg1"/>
                  </a:solidFill>
                  <a:latin typeface="Gotham Bold" panose="02000803030000020004" pitchFamily="2" charset="0"/>
                </a:rPr>
                <a:t>&amp; for </a:t>
              </a:r>
              <a:r>
                <a:rPr lang="en-GB" sz="1600" b="1" dirty="0">
                  <a:solidFill>
                    <a:schemeClr val="bg1"/>
                  </a:solidFill>
                  <a:latin typeface="Gotham Bold" panose="02000803030000020004" pitchFamily="2" charset="0"/>
                </a:rPr>
                <a:t>whom?</a:t>
              </a:r>
            </a:p>
          </p:txBody>
        </p:sp>
        <p:sp>
          <p:nvSpPr>
            <p:cNvPr id="14" name="Rounded Rectangle 13">
              <a:extLst>
                <a:ext uri="{FF2B5EF4-FFF2-40B4-BE49-F238E27FC236}">
                  <a16:creationId xmlns:a16="http://schemas.microsoft.com/office/drawing/2014/main" xmlns="" id="{C68C6057-CB5E-DD4B-9556-674502D99E01}"/>
                </a:ext>
              </a:extLst>
            </p:cNvPr>
            <p:cNvSpPr/>
            <p:nvPr/>
          </p:nvSpPr>
          <p:spPr>
            <a:xfrm>
              <a:off x="5229202" y="1878360"/>
              <a:ext cx="2875632" cy="201622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solidFill>
                    <a:schemeClr val="bg1"/>
                  </a:solidFill>
                  <a:latin typeface="Gotham Bold" panose="02000803030000020004" pitchFamily="2" charset="0"/>
                </a:rPr>
                <a:t>What </a:t>
              </a:r>
              <a:r>
                <a:rPr lang="en-GB" sz="1600" b="1" dirty="0">
                  <a:solidFill>
                    <a:schemeClr val="bg1"/>
                  </a:solidFill>
                  <a:latin typeface="Gotham Bold" panose="02000803030000020004" pitchFamily="2" charset="0"/>
                </a:rPr>
                <a:t>are the causes?</a:t>
              </a:r>
            </a:p>
          </p:txBody>
        </p:sp>
        <p:sp>
          <p:nvSpPr>
            <p:cNvPr id="15" name="Right Arrow 14">
              <a:extLst>
                <a:ext uri="{FF2B5EF4-FFF2-40B4-BE49-F238E27FC236}">
                  <a16:creationId xmlns:a16="http://schemas.microsoft.com/office/drawing/2014/main" xmlns="" id="{FFEF75DF-F27B-A046-A992-FEFD3F594DDB}"/>
                </a:ext>
              </a:extLst>
            </p:cNvPr>
            <p:cNvSpPr/>
            <p:nvPr/>
          </p:nvSpPr>
          <p:spPr>
            <a:xfrm>
              <a:off x="3419871" y="2384884"/>
              <a:ext cx="1800201" cy="936104"/>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Arrow 15">
              <a:extLst>
                <a:ext uri="{FF2B5EF4-FFF2-40B4-BE49-F238E27FC236}">
                  <a16:creationId xmlns:a16="http://schemas.microsoft.com/office/drawing/2014/main" xmlns="" id="{10665BEC-D4C1-A640-9B18-EF285A3FF4A5}"/>
                </a:ext>
              </a:extLst>
            </p:cNvPr>
            <p:cNvSpPr/>
            <p:nvPr/>
          </p:nvSpPr>
          <p:spPr>
            <a:xfrm rot="16200000">
              <a:off x="1508585" y="3900128"/>
              <a:ext cx="947192" cy="936104"/>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a:extLst>
                <a:ext uri="{FF2B5EF4-FFF2-40B4-BE49-F238E27FC236}">
                  <a16:creationId xmlns:a16="http://schemas.microsoft.com/office/drawing/2014/main" xmlns="" id="{CDCA0E2E-B419-3D4B-9020-AEAEAC5A8032}"/>
                </a:ext>
              </a:extLst>
            </p:cNvPr>
            <p:cNvSpPr/>
            <p:nvPr/>
          </p:nvSpPr>
          <p:spPr>
            <a:xfrm rot="5400000">
              <a:off x="6225534" y="3890808"/>
              <a:ext cx="936470" cy="936104"/>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Arrow 17">
              <a:extLst>
                <a:ext uri="{FF2B5EF4-FFF2-40B4-BE49-F238E27FC236}">
                  <a16:creationId xmlns:a16="http://schemas.microsoft.com/office/drawing/2014/main" xmlns="" id="{DBA52619-3D3C-504B-9F81-37FF77F0A3B3}"/>
                </a:ext>
              </a:extLst>
            </p:cNvPr>
            <p:cNvSpPr/>
            <p:nvPr/>
          </p:nvSpPr>
          <p:spPr>
            <a:xfrm rot="10800000">
              <a:off x="3436640" y="5335798"/>
              <a:ext cx="1800201" cy="936104"/>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9" name="Picture 18"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pic>
        <p:nvPicPr>
          <p:cNvPr id="21" name="Picture 20"/>
          <p:cNvPicPr/>
          <p:nvPr/>
        </p:nvPicPr>
        <p:blipFill rotWithShape="1">
          <a:blip r:embed="rId5"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Tree>
    <p:extLst>
      <p:ext uri="{BB962C8B-B14F-4D97-AF65-F5344CB8AC3E}">
        <p14:creationId xmlns:p14="http://schemas.microsoft.com/office/powerpoint/2010/main" val="21744004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0" y="962725"/>
            <a:ext cx="3980254" cy="954107"/>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RISK &amp; PROTECTIVE FACTORS</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sp>
        <p:nvSpPr>
          <p:cNvPr id="25" name="Rounded Rectangle 24">
            <a:extLst>
              <a:ext uri="{FF2B5EF4-FFF2-40B4-BE49-F238E27FC236}">
                <a16:creationId xmlns:a16="http://schemas.microsoft.com/office/drawing/2014/main" xmlns="" id="{764A4ED3-2AD6-474B-AF9A-BA47BCDAADC5}"/>
              </a:ext>
            </a:extLst>
          </p:cNvPr>
          <p:cNvSpPr/>
          <p:nvPr/>
        </p:nvSpPr>
        <p:spPr>
          <a:xfrm>
            <a:off x="195641" y="2371292"/>
            <a:ext cx="1772333" cy="2425860"/>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bg1"/>
              </a:solidFill>
              <a:latin typeface="Gotham Bold" panose="02000803030000020004" pitchFamily="2" charset="0"/>
            </a:endParaRPr>
          </a:p>
        </p:txBody>
      </p:sp>
      <p:sp>
        <p:nvSpPr>
          <p:cNvPr id="32" name="Rounded Rectangle 31">
            <a:extLst>
              <a:ext uri="{FF2B5EF4-FFF2-40B4-BE49-F238E27FC236}">
                <a16:creationId xmlns:a16="http://schemas.microsoft.com/office/drawing/2014/main" xmlns="" id="{764A4ED3-2AD6-474B-AF9A-BA47BCDAADC5}"/>
              </a:ext>
            </a:extLst>
          </p:cNvPr>
          <p:cNvSpPr/>
          <p:nvPr/>
        </p:nvSpPr>
        <p:spPr>
          <a:xfrm>
            <a:off x="2431445" y="2371442"/>
            <a:ext cx="1772333" cy="2425860"/>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bg1"/>
              </a:solidFill>
              <a:latin typeface="Gotham Bold" panose="02000803030000020004" pitchFamily="2" charset="0"/>
            </a:endParaRPr>
          </a:p>
        </p:txBody>
      </p:sp>
      <p:sp>
        <p:nvSpPr>
          <p:cNvPr id="33" name="Rounded Rectangle 32">
            <a:extLst>
              <a:ext uri="{FF2B5EF4-FFF2-40B4-BE49-F238E27FC236}">
                <a16:creationId xmlns:a16="http://schemas.microsoft.com/office/drawing/2014/main" xmlns="" id="{764A4ED3-2AD6-474B-AF9A-BA47BCDAADC5}"/>
              </a:ext>
            </a:extLst>
          </p:cNvPr>
          <p:cNvSpPr/>
          <p:nvPr/>
        </p:nvSpPr>
        <p:spPr>
          <a:xfrm>
            <a:off x="4729853" y="2371292"/>
            <a:ext cx="1772333" cy="2425860"/>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bg1"/>
              </a:solidFill>
              <a:latin typeface="Gotham Bold" panose="02000803030000020004" pitchFamily="2" charset="0"/>
            </a:endParaRPr>
          </a:p>
        </p:txBody>
      </p:sp>
      <p:sp>
        <p:nvSpPr>
          <p:cNvPr id="34" name="Rounded Rectangle 33">
            <a:extLst>
              <a:ext uri="{FF2B5EF4-FFF2-40B4-BE49-F238E27FC236}">
                <a16:creationId xmlns:a16="http://schemas.microsoft.com/office/drawing/2014/main" xmlns="" id="{764A4ED3-2AD6-474B-AF9A-BA47BCDAADC5}"/>
              </a:ext>
            </a:extLst>
          </p:cNvPr>
          <p:cNvSpPr/>
          <p:nvPr/>
        </p:nvSpPr>
        <p:spPr>
          <a:xfrm>
            <a:off x="6965657" y="2371292"/>
            <a:ext cx="1772333" cy="2425860"/>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bg1"/>
              </a:solidFill>
              <a:latin typeface="Gotham Bold" panose="02000803030000020004" pitchFamily="2" charset="0"/>
            </a:endParaRPr>
          </a:p>
        </p:txBody>
      </p:sp>
      <p:sp>
        <p:nvSpPr>
          <p:cNvPr id="5" name="TextBox 4"/>
          <p:cNvSpPr txBox="1"/>
          <p:nvPr/>
        </p:nvSpPr>
        <p:spPr>
          <a:xfrm>
            <a:off x="195641" y="2564904"/>
            <a:ext cx="1772333" cy="369332"/>
          </a:xfrm>
          <a:prstGeom prst="rect">
            <a:avLst/>
          </a:prstGeom>
          <a:noFill/>
        </p:spPr>
        <p:txBody>
          <a:bodyPr wrap="square" rtlCol="0">
            <a:spAutoFit/>
          </a:bodyPr>
          <a:lstStyle/>
          <a:p>
            <a:pPr algn="ctr"/>
            <a:r>
              <a:rPr lang="en-GB" b="1" dirty="0">
                <a:solidFill>
                  <a:schemeClr val="bg1"/>
                </a:solidFill>
                <a:latin typeface="Gotham Bold" panose="02000803030000020004" pitchFamily="2" charset="0"/>
              </a:rPr>
              <a:t>Individual</a:t>
            </a:r>
            <a:endParaRPr lang="en-GB" dirty="0"/>
          </a:p>
        </p:txBody>
      </p:sp>
      <p:sp>
        <p:nvSpPr>
          <p:cNvPr id="35" name="TextBox 34"/>
          <p:cNvSpPr txBox="1"/>
          <p:nvPr/>
        </p:nvSpPr>
        <p:spPr>
          <a:xfrm>
            <a:off x="2435926" y="2564904"/>
            <a:ext cx="1772333" cy="369332"/>
          </a:xfrm>
          <a:prstGeom prst="rect">
            <a:avLst/>
          </a:prstGeom>
          <a:noFill/>
        </p:spPr>
        <p:txBody>
          <a:bodyPr wrap="square" rtlCol="0">
            <a:spAutoFit/>
          </a:bodyPr>
          <a:lstStyle/>
          <a:p>
            <a:pPr algn="ctr"/>
            <a:r>
              <a:rPr lang="en-GB" b="1" dirty="0" smtClean="0">
                <a:solidFill>
                  <a:schemeClr val="bg1"/>
                </a:solidFill>
                <a:latin typeface="Gotham Bold" panose="02000803030000020004" pitchFamily="2" charset="0"/>
              </a:rPr>
              <a:t>Relationship</a:t>
            </a:r>
            <a:endParaRPr lang="en-GB" dirty="0"/>
          </a:p>
        </p:txBody>
      </p:sp>
      <p:sp>
        <p:nvSpPr>
          <p:cNvPr id="36" name="TextBox 35"/>
          <p:cNvSpPr txBox="1"/>
          <p:nvPr/>
        </p:nvSpPr>
        <p:spPr>
          <a:xfrm>
            <a:off x="4716016" y="2564904"/>
            <a:ext cx="1772333" cy="369332"/>
          </a:xfrm>
          <a:prstGeom prst="rect">
            <a:avLst/>
          </a:prstGeom>
          <a:noFill/>
        </p:spPr>
        <p:txBody>
          <a:bodyPr wrap="square" rtlCol="0">
            <a:spAutoFit/>
          </a:bodyPr>
          <a:lstStyle/>
          <a:p>
            <a:pPr algn="ctr"/>
            <a:r>
              <a:rPr lang="en-GB" b="1" dirty="0" smtClean="0">
                <a:solidFill>
                  <a:schemeClr val="bg1"/>
                </a:solidFill>
                <a:latin typeface="Gotham Bold" panose="02000803030000020004" pitchFamily="2" charset="0"/>
              </a:rPr>
              <a:t>Community</a:t>
            </a:r>
            <a:endParaRPr lang="en-GB" dirty="0"/>
          </a:p>
        </p:txBody>
      </p:sp>
      <p:sp>
        <p:nvSpPr>
          <p:cNvPr id="37" name="TextBox 36"/>
          <p:cNvSpPr txBox="1"/>
          <p:nvPr/>
        </p:nvSpPr>
        <p:spPr>
          <a:xfrm>
            <a:off x="6961176" y="2564904"/>
            <a:ext cx="1772333" cy="369332"/>
          </a:xfrm>
          <a:prstGeom prst="rect">
            <a:avLst/>
          </a:prstGeom>
          <a:noFill/>
        </p:spPr>
        <p:txBody>
          <a:bodyPr wrap="square" rtlCol="0">
            <a:spAutoFit/>
          </a:bodyPr>
          <a:lstStyle/>
          <a:p>
            <a:pPr algn="ctr"/>
            <a:r>
              <a:rPr lang="en-GB" b="1" dirty="0" smtClean="0">
                <a:solidFill>
                  <a:schemeClr val="bg1"/>
                </a:solidFill>
                <a:latin typeface="Gotham Bold" panose="02000803030000020004" pitchFamily="2" charset="0"/>
              </a:rPr>
              <a:t>Society</a:t>
            </a:r>
            <a:endParaRPr lang="en-GB" dirty="0"/>
          </a:p>
        </p:txBody>
      </p:sp>
      <p:pic>
        <p:nvPicPr>
          <p:cNvPr id="1026" name="Picture 2" descr="human clipart individu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39552" y="3146554"/>
            <a:ext cx="1104184" cy="1122423"/>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Image result for community clipart black and whit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932040" y="3131389"/>
            <a:ext cx="1395325" cy="90448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0" descr="Image result for partnership icon bla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38396" y="3101885"/>
            <a:ext cx="1558430" cy="121175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group of people infographi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34714" y="2237719"/>
            <a:ext cx="2829351" cy="2169170"/>
          </a:xfrm>
          <a:prstGeom prst="rect">
            <a:avLst/>
          </a:prstGeom>
          <a:noFill/>
        </p:spPr>
      </p:pic>
      <p:pic>
        <p:nvPicPr>
          <p:cNvPr id="21" name="Picture 20" descr="image001"/>
          <p:cNvPicPr/>
          <p:nvPr/>
        </p:nvPicPr>
        <p:blipFill rotWithShape="1">
          <a:blip r:embed="rId7">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pic>
        <p:nvPicPr>
          <p:cNvPr id="23" name="Picture 22"/>
          <p:cNvPicPr/>
          <p:nvPr/>
        </p:nvPicPr>
        <p:blipFill rotWithShape="1">
          <a:blip r:embed="rId9"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Tree>
    <p:extLst>
      <p:ext uri="{BB962C8B-B14F-4D97-AF65-F5344CB8AC3E}">
        <p14:creationId xmlns:p14="http://schemas.microsoft.com/office/powerpoint/2010/main" val="2846095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sp>
        <p:nvSpPr>
          <p:cNvPr id="3" name="Subtitle 2"/>
          <p:cNvSpPr>
            <a:spLocks noGrp="1"/>
          </p:cNvSpPr>
          <p:nvPr>
            <p:ph type="subTitle" idx="1"/>
          </p:nvPr>
        </p:nvSpPr>
        <p:spPr>
          <a:xfrm>
            <a:off x="827584" y="1556792"/>
            <a:ext cx="7416824" cy="3888432"/>
          </a:xfrm>
        </p:spPr>
        <p:txBody>
          <a:bodyPr>
            <a:normAutofit/>
          </a:bodyPr>
          <a:lstStyle/>
          <a:p>
            <a:pPr lvl="0" algn="l"/>
            <a:endParaRPr lang="en-GB" sz="1200" dirty="0" smtClean="0">
              <a:solidFill>
                <a:schemeClr val="bg1">
                  <a:lumMod val="50000"/>
                </a:schemeClr>
              </a:solidFill>
              <a:latin typeface="Arial" panose="020B0604020202020204" pitchFamily="34" charset="0"/>
              <a:cs typeface="Arial" panose="020B0604020202020204" pitchFamily="34" charset="0"/>
            </a:endParaRPr>
          </a:p>
          <a:p>
            <a:pPr algn="l"/>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Diagram 3"/>
          <p:cNvGraphicFramePr/>
          <p:nvPr>
            <p:extLst>
              <p:ext uri="{D42A27DB-BD31-4B8C-83A1-F6EECF244321}">
                <p14:modId xmlns:p14="http://schemas.microsoft.com/office/powerpoint/2010/main" val="61563638"/>
              </p:ext>
            </p:extLst>
          </p:nvPr>
        </p:nvGraphicFramePr>
        <p:xfrm>
          <a:off x="755576" y="908720"/>
          <a:ext cx="8820472" cy="53725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extBox 14"/>
          <p:cNvSpPr txBox="1"/>
          <p:nvPr/>
        </p:nvSpPr>
        <p:spPr>
          <a:xfrm>
            <a:off x="0" y="1034733"/>
            <a:ext cx="4067944" cy="954107"/>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PHASE 1</a:t>
            </a:r>
          </a:p>
          <a:p>
            <a:pPr algn="ctr"/>
            <a:r>
              <a:rPr lang="en-GB" sz="2800" dirty="0" smtClean="0">
                <a:solidFill>
                  <a:schemeClr val="bg1">
                    <a:lumMod val="65000"/>
                  </a:schemeClr>
                </a:solidFill>
                <a:latin typeface="Gotham Bold" panose="02000803030000020004" pitchFamily="2" charset="0"/>
                <a:cs typeface="Arial" panose="020B0604020202020204" pitchFamily="34" charset="0"/>
              </a:rPr>
              <a:t>NOW – MARCH 2020</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pic>
        <p:nvPicPr>
          <p:cNvPr id="11" name="Picture 10"/>
          <p:cNvPicPr/>
          <p:nvPr/>
        </p:nvPicPr>
        <p:blipFill rotWithShape="1">
          <a:blip r:embed="rId10"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Tree>
    <p:extLst>
      <p:ext uri="{BB962C8B-B14F-4D97-AF65-F5344CB8AC3E}">
        <p14:creationId xmlns:p14="http://schemas.microsoft.com/office/powerpoint/2010/main" val="3264985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 name="Picture 18"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pic>
        <p:nvPicPr>
          <p:cNvPr id="22" name="Picture 21"/>
          <p:cNvPicPr/>
          <p:nvPr/>
        </p:nvPicPr>
        <p:blipFill rotWithShape="1">
          <a:blip r:embed="rId5"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0" y="889556"/>
            <a:ext cx="4067944" cy="523220"/>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VRU STRUCTURE</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sp>
        <p:nvSpPr>
          <p:cNvPr id="3" name="Rounded Rectangle 2"/>
          <p:cNvSpPr/>
          <p:nvPr/>
        </p:nvSpPr>
        <p:spPr>
          <a:xfrm>
            <a:off x="2119458" y="1374435"/>
            <a:ext cx="4248472" cy="104069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600" b="1" u="sng" dirty="0">
                <a:latin typeface="Arial" panose="020B0604020202020204" pitchFamily="34" charset="0"/>
                <a:cs typeface="Arial" panose="020B0604020202020204" pitchFamily="34" charset="0"/>
              </a:rPr>
              <a:t>Strategic Violence Reduction Board</a:t>
            </a:r>
          </a:p>
          <a:p>
            <a:pPr algn="ctr"/>
            <a:r>
              <a:rPr lang="en-GB" sz="1600" dirty="0">
                <a:latin typeface="Arial" panose="020B0604020202020204" pitchFamily="34" charset="0"/>
                <a:cs typeface="Arial" panose="020B0604020202020204" pitchFamily="34" charset="0"/>
              </a:rPr>
              <a:t>(15-18 members)</a:t>
            </a:r>
          </a:p>
          <a:p>
            <a:pPr algn="ctr"/>
            <a:r>
              <a:rPr lang="en-GB" sz="1600" b="1" dirty="0">
                <a:latin typeface="Arial" panose="020B0604020202020204" pitchFamily="34" charset="0"/>
                <a:cs typeface="Arial" panose="020B0604020202020204" pitchFamily="34" charset="0"/>
              </a:rPr>
              <a:t>Chair – Police &amp; Crime Commissioner</a:t>
            </a:r>
          </a:p>
        </p:txBody>
      </p:sp>
      <p:sp>
        <p:nvSpPr>
          <p:cNvPr id="21" name="Rounded Rectangle 20"/>
          <p:cNvSpPr/>
          <p:nvPr/>
        </p:nvSpPr>
        <p:spPr>
          <a:xfrm>
            <a:off x="124663" y="2720065"/>
            <a:ext cx="2805732" cy="182530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300" b="1" u="sng" dirty="0">
                <a:latin typeface="Arial" panose="020B0604020202020204" pitchFamily="34" charset="0"/>
                <a:cs typeface="Arial" panose="020B0604020202020204" pitchFamily="34" charset="0"/>
              </a:rPr>
              <a:t>VRU Team</a:t>
            </a:r>
          </a:p>
          <a:p>
            <a:pPr algn="ctr"/>
            <a:r>
              <a:rPr lang="en-GB" sz="1300" dirty="0">
                <a:latin typeface="Arial" panose="020B0604020202020204" pitchFamily="34" charset="0"/>
                <a:cs typeface="Arial" panose="020B0604020202020204" pitchFamily="34" charset="0"/>
              </a:rPr>
              <a:t>1 x Head of VRU</a:t>
            </a:r>
          </a:p>
          <a:p>
            <a:pPr algn="ctr"/>
            <a:r>
              <a:rPr lang="en-GB" sz="1300" dirty="0">
                <a:latin typeface="Arial" panose="020B0604020202020204" pitchFamily="34" charset="0"/>
                <a:cs typeface="Arial" panose="020B0604020202020204" pitchFamily="34" charset="0"/>
              </a:rPr>
              <a:t>1 x Chief Inspector</a:t>
            </a:r>
          </a:p>
          <a:p>
            <a:pPr algn="ctr"/>
            <a:r>
              <a:rPr lang="en-GB" sz="1300" dirty="0">
                <a:latin typeface="Arial" panose="020B0604020202020204" pitchFamily="34" charset="0"/>
                <a:cs typeface="Arial" panose="020B0604020202020204" pitchFamily="34" charset="0"/>
              </a:rPr>
              <a:t>4 x VRU Project Delivery Leads</a:t>
            </a:r>
          </a:p>
          <a:p>
            <a:pPr algn="ctr"/>
            <a:r>
              <a:rPr lang="en-GB" sz="1300" dirty="0">
                <a:latin typeface="Arial" panose="020B0604020202020204" pitchFamily="34" charset="0"/>
                <a:cs typeface="Arial" panose="020B0604020202020204" pitchFamily="34" charset="0"/>
              </a:rPr>
              <a:t>1 x Business Analyst</a:t>
            </a:r>
          </a:p>
          <a:p>
            <a:pPr algn="ctr"/>
            <a:r>
              <a:rPr lang="en-GB" sz="1300" dirty="0">
                <a:latin typeface="Arial" panose="020B0604020202020204" pitchFamily="34" charset="0"/>
                <a:cs typeface="Arial" panose="020B0604020202020204" pitchFamily="34" charset="0"/>
              </a:rPr>
              <a:t>1 x </a:t>
            </a:r>
            <a:r>
              <a:rPr lang="en-GB" sz="1300" dirty="0" err="1">
                <a:latin typeface="Arial" panose="020B0604020202020204" pitchFamily="34" charset="0"/>
                <a:cs typeface="Arial" panose="020B0604020202020204" pitchFamily="34" charset="0"/>
              </a:rPr>
              <a:t>Comms</a:t>
            </a:r>
            <a:r>
              <a:rPr lang="en-GB" sz="1300" dirty="0">
                <a:latin typeface="Arial" panose="020B0604020202020204" pitchFamily="34" charset="0"/>
                <a:cs typeface="Arial" panose="020B0604020202020204" pitchFamily="34" charset="0"/>
              </a:rPr>
              <a:t> &amp; Engagement Officer</a:t>
            </a:r>
          </a:p>
          <a:p>
            <a:pPr algn="ctr"/>
            <a:r>
              <a:rPr lang="en-GB" sz="1300" dirty="0">
                <a:latin typeface="Arial" panose="020B0604020202020204" pitchFamily="34" charset="0"/>
                <a:cs typeface="Arial" panose="020B0604020202020204" pitchFamily="34" charset="0"/>
              </a:rPr>
              <a:t>1 x Project Support Officer</a:t>
            </a:r>
          </a:p>
        </p:txBody>
      </p:sp>
      <p:cxnSp>
        <p:nvCxnSpPr>
          <p:cNvPr id="26" name="Straight Connector 25"/>
          <p:cNvCxnSpPr>
            <a:stCxn id="3" idx="1"/>
          </p:cNvCxnSpPr>
          <p:nvPr/>
        </p:nvCxnSpPr>
        <p:spPr>
          <a:xfrm flipH="1" flipV="1">
            <a:off x="1401513" y="1892243"/>
            <a:ext cx="717945" cy="2540"/>
          </a:xfrm>
          <a:prstGeom prst="line">
            <a:avLst/>
          </a:prstGeom>
          <a:ln w="349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401513" y="1892243"/>
            <a:ext cx="0" cy="827822"/>
          </a:xfrm>
          <a:prstGeom prst="line">
            <a:avLst/>
          </a:prstGeom>
          <a:ln w="349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917131" y="3353887"/>
            <a:ext cx="1587601" cy="0"/>
          </a:xfrm>
          <a:prstGeom prst="line">
            <a:avLst/>
          </a:prstGeom>
          <a:ln w="349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4285283" y="3353887"/>
            <a:ext cx="2580" cy="459995"/>
          </a:xfrm>
          <a:prstGeom prst="line">
            <a:avLst/>
          </a:prstGeom>
          <a:ln w="34925">
            <a:solidFill>
              <a:schemeClr val="accent5"/>
            </a:solidFill>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3283092" y="3783356"/>
            <a:ext cx="2016224" cy="128776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300" b="1" u="sng" dirty="0">
                <a:latin typeface="Arial" panose="020B0604020202020204" pitchFamily="34" charset="0"/>
                <a:cs typeface="Arial" panose="020B0604020202020204" pitchFamily="34" charset="0"/>
              </a:rPr>
              <a:t>Products</a:t>
            </a:r>
          </a:p>
          <a:p>
            <a:pPr algn="ctr"/>
            <a:r>
              <a:rPr lang="en-GB" sz="1300" dirty="0">
                <a:latin typeface="Arial" panose="020B0604020202020204" pitchFamily="34" charset="0"/>
                <a:cs typeface="Arial" panose="020B0604020202020204" pitchFamily="34" charset="0"/>
              </a:rPr>
              <a:t>Problem Profile</a:t>
            </a:r>
          </a:p>
          <a:p>
            <a:pPr algn="ctr"/>
            <a:r>
              <a:rPr lang="en-GB" sz="1300" dirty="0">
                <a:latin typeface="Arial" panose="020B0604020202020204" pitchFamily="34" charset="0"/>
                <a:cs typeface="Arial" panose="020B0604020202020204" pitchFamily="34" charset="0"/>
              </a:rPr>
              <a:t>Response Strategy</a:t>
            </a:r>
          </a:p>
          <a:p>
            <a:pPr algn="ctr"/>
            <a:r>
              <a:rPr lang="en-GB" sz="1300" dirty="0">
                <a:latin typeface="Arial" panose="020B0604020202020204" pitchFamily="34" charset="0"/>
                <a:cs typeface="Arial" panose="020B0604020202020204" pitchFamily="34" charset="0"/>
              </a:rPr>
              <a:t>Evaluation</a:t>
            </a:r>
          </a:p>
        </p:txBody>
      </p:sp>
      <p:cxnSp>
        <p:nvCxnSpPr>
          <p:cNvPr id="35" name="Straight Connector 34"/>
          <p:cNvCxnSpPr/>
          <p:nvPr/>
        </p:nvCxnSpPr>
        <p:spPr>
          <a:xfrm flipH="1" flipV="1">
            <a:off x="3783807" y="3353887"/>
            <a:ext cx="2651812" cy="2540"/>
          </a:xfrm>
          <a:prstGeom prst="line">
            <a:avLst/>
          </a:prstGeom>
          <a:ln w="34925">
            <a:solidFill>
              <a:schemeClr val="accent5"/>
            </a:solidFill>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6151105" y="2842872"/>
            <a:ext cx="2664296" cy="128776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300" b="1" u="sng" dirty="0">
                <a:latin typeface="Arial" panose="020B0604020202020204" pitchFamily="34" charset="0"/>
                <a:cs typeface="Arial" panose="020B0604020202020204" pitchFamily="34" charset="0"/>
              </a:rPr>
              <a:t>6 x Local Authority </a:t>
            </a:r>
            <a:r>
              <a:rPr lang="en-GB" sz="1300" b="1" u="sng" dirty="0" smtClean="0">
                <a:latin typeface="Arial" panose="020B0604020202020204" pitchFamily="34" charset="0"/>
                <a:cs typeface="Arial" panose="020B0604020202020204" pitchFamily="34" charset="0"/>
              </a:rPr>
              <a:t>SPOCs</a:t>
            </a:r>
            <a:endParaRPr lang="en-GB" sz="1300" b="1" u="sng" dirty="0">
              <a:latin typeface="Arial" panose="020B0604020202020204" pitchFamily="34" charset="0"/>
              <a:cs typeface="Arial" panose="020B0604020202020204" pitchFamily="34" charset="0"/>
            </a:endParaRPr>
          </a:p>
        </p:txBody>
      </p:sp>
      <p:sp>
        <p:nvSpPr>
          <p:cNvPr id="44" name="Rounded Rectangle 43"/>
          <p:cNvSpPr/>
          <p:nvPr/>
        </p:nvSpPr>
        <p:spPr>
          <a:xfrm>
            <a:off x="221502" y="5149810"/>
            <a:ext cx="8566460" cy="37446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400" b="1" u="sng" dirty="0" smtClean="0">
                <a:latin typeface="Arial" panose="020B0604020202020204" pitchFamily="34" charset="0"/>
                <a:cs typeface="Arial" panose="020B0604020202020204" pitchFamily="34" charset="0"/>
              </a:rPr>
              <a:t>PARTNERSHIP WORKING </a:t>
            </a:r>
            <a:endParaRPr lang="en-GB" sz="1400" dirty="0">
              <a:latin typeface="Arial" panose="020B0604020202020204" pitchFamily="34" charset="0"/>
              <a:cs typeface="Arial" panose="020B0604020202020204" pitchFamily="34" charset="0"/>
            </a:endParaRPr>
          </a:p>
        </p:txBody>
      </p:sp>
      <p:cxnSp>
        <p:nvCxnSpPr>
          <p:cNvPr id="46" name="Straight Arrow Connector 45"/>
          <p:cNvCxnSpPr>
            <a:stCxn id="21" idx="2"/>
          </p:cNvCxnSpPr>
          <p:nvPr/>
        </p:nvCxnSpPr>
        <p:spPr>
          <a:xfrm>
            <a:off x="1527529" y="4545373"/>
            <a:ext cx="0" cy="565090"/>
          </a:xfrm>
          <a:prstGeom prst="straightConnector1">
            <a:avLst/>
          </a:prstGeom>
          <a:ln w="38100">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7236296" y="4545373"/>
            <a:ext cx="0" cy="565090"/>
          </a:xfrm>
          <a:prstGeom prst="straightConnector1">
            <a:avLst/>
          </a:prstGeom>
          <a:ln w="38100">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59401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sp>
        <p:nvSpPr>
          <p:cNvPr id="3" name="Subtitle 2"/>
          <p:cNvSpPr>
            <a:spLocks noGrp="1"/>
          </p:cNvSpPr>
          <p:nvPr>
            <p:ph type="subTitle" idx="1"/>
          </p:nvPr>
        </p:nvSpPr>
        <p:spPr>
          <a:xfrm>
            <a:off x="827584" y="1556792"/>
            <a:ext cx="7416824" cy="3888432"/>
          </a:xfrm>
        </p:spPr>
        <p:txBody>
          <a:bodyPr>
            <a:normAutofit/>
          </a:bodyPr>
          <a:lstStyle/>
          <a:p>
            <a:pPr lvl="0" algn="l"/>
            <a:endParaRPr lang="en-GB" sz="1200" dirty="0" smtClean="0">
              <a:solidFill>
                <a:schemeClr val="bg1">
                  <a:lumMod val="50000"/>
                </a:schemeClr>
              </a:solidFill>
              <a:latin typeface="Arial" panose="020B0604020202020204" pitchFamily="34" charset="0"/>
              <a:cs typeface="Arial" panose="020B0604020202020204" pitchFamily="34" charset="0"/>
            </a:endParaRPr>
          </a:p>
          <a:p>
            <a:pPr algn="l"/>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0" y="890717"/>
            <a:ext cx="4067944" cy="954107"/>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UNDERSTANDING THE LANDSCAPE</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graphicFrame>
        <p:nvGraphicFramePr>
          <p:cNvPr id="4" name="Diagram 3"/>
          <p:cNvGraphicFramePr/>
          <p:nvPr>
            <p:extLst>
              <p:ext uri="{D42A27DB-BD31-4B8C-83A1-F6EECF244321}">
                <p14:modId xmlns:p14="http://schemas.microsoft.com/office/powerpoint/2010/main" val="624228229"/>
              </p:ext>
            </p:extLst>
          </p:nvPr>
        </p:nvGraphicFramePr>
        <p:xfrm>
          <a:off x="1403140" y="758234"/>
          <a:ext cx="6984776" cy="56664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pic>
        <p:nvPicPr>
          <p:cNvPr id="11" name="Picture 10"/>
          <p:cNvPicPr/>
          <p:nvPr/>
        </p:nvPicPr>
        <p:blipFill rotWithShape="1">
          <a:blip r:embed="rId10"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Tree>
    <p:extLst>
      <p:ext uri="{BB962C8B-B14F-4D97-AF65-F5344CB8AC3E}">
        <p14:creationId xmlns:p14="http://schemas.microsoft.com/office/powerpoint/2010/main" val="14461849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27584" y="1556792"/>
            <a:ext cx="7416824" cy="3888432"/>
          </a:xfrm>
        </p:spPr>
        <p:txBody>
          <a:bodyPr>
            <a:normAutofit/>
          </a:bodyPr>
          <a:lstStyle/>
          <a:p>
            <a:pPr lvl="0" algn="l"/>
            <a:endParaRPr lang="en-GB" sz="1200" dirty="0" smtClean="0">
              <a:solidFill>
                <a:schemeClr val="bg1">
                  <a:lumMod val="50000"/>
                </a:schemeClr>
              </a:solidFill>
              <a:latin typeface="Arial" panose="020B0604020202020204" pitchFamily="34" charset="0"/>
              <a:cs typeface="Arial" panose="020B0604020202020204" pitchFamily="34" charset="0"/>
            </a:endParaRPr>
          </a:p>
          <a:p>
            <a:pPr algn="l"/>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667250" y="0"/>
            <a:ext cx="4476750" cy="2188210"/>
          </a:xfrm>
          <a:prstGeom prst="rect">
            <a:avLst/>
          </a:prstGeom>
          <a:noFill/>
          <a:ln>
            <a:noFill/>
          </a:ln>
          <a:extLst>
            <a:ext uri="{53640926-AAD7-44D8-BBD7-CCE9431645EC}">
              <a14:shadowObscured xmlns:a14="http://schemas.microsoft.com/office/drawing/2010/main"/>
            </a:ext>
          </a:extLst>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8224" y="5546407"/>
            <a:ext cx="2527200" cy="1028809"/>
          </a:xfrm>
          <a:prstGeom prst="rect">
            <a:avLst/>
          </a:prstGeom>
        </p:spPr>
      </p:pic>
      <p:pic>
        <p:nvPicPr>
          <p:cNvPr id="14" name="Picture 13"/>
          <p:cNvPicPr/>
          <p:nvPr/>
        </p:nvPicPr>
        <p:blipFill rotWithShape="1">
          <a:blip r:embed="rId5" cstate="print">
            <a:extLst>
              <a:ext uri="{28A0092B-C50C-407E-A947-70E740481C1C}">
                <a14:useLocalDpi xmlns:a14="http://schemas.microsoft.com/office/drawing/2010/main" val="0"/>
              </a:ext>
            </a:extLst>
          </a:blip>
          <a:srcRect l="4079" t="13157" b="6305"/>
          <a:stretch/>
        </p:blipFill>
        <p:spPr>
          <a:xfrm>
            <a:off x="56092" y="38154"/>
            <a:ext cx="2859724" cy="720080"/>
          </a:xfrm>
          <a:prstGeom prst="rect">
            <a:avLst/>
          </a:prstGeom>
        </p:spPr>
      </p:pic>
      <p:sp>
        <p:nvSpPr>
          <p:cNvPr id="15" name="TextBox 14"/>
          <p:cNvSpPr txBox="1"/>
          <p:nvPr/>
        </p:nvSpPr>
        <p:spPr>
          <a:xfrm>
            <a:off x="0" y="712956"/>
            <a:ext cx="4067944" cy="1384995"/>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RESPONSE STRATEGY / INTERVENTIONS</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graphicFrame>
        <p:nvGraphicFramePr>
          <p:cNvPr id="4" name="Diagram 3"/>
          <p:cNvGraphicFramePr/>
          <p:nvPr>
            <p:extLst>
              <p:ext uri="{D42A27DB-BD31-4B8C-83A1-F6EECF244321}">
                <p14:modId xmlns:p14="http://schemas.microsoft.com/office/powerpoint/2010/main" val="3462522549"/>
              </p:ext>
            </p:extLst>
          </p:nvPr>
        </p:nvGraphicFramePr>
        <p:xfrm>
          <a:off x="3635896" y="2174440"/>
          <a:ext cx="4488160" cy="317160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Rounded Rectangle 4"/>
          <p:cNvSpPr/>
          <p:nvPr/>
        </p:nvSpPr>
        <p:spPr>
          <a:xfrm>
            <a:off x="261818" y="2188209"/>
            <a:ext cx="2653998" cy="335819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Community at the heart </a:t>
            </a:r>
            <a:r>
              <a:rPr lang="en-GB" sz="1400" dirty="0" smtClean="0">
                <a:latin typeface="Arial" panose="020B0604020202020204" pitchFamily="34" charset="0"/>
                <a:cs typeface="Arial" panose="020B0604020202020204" pitchFamily="34" charset="0"/>
              </a:rPr>
              <a:t/>
            </a:r>
            <a:br>
              <a:rPr lang="en-GB" sz="1400" dirty="0" smtClean="0">
                <a:latin typeface="Arial" panose="020B0604020202020204" pitchFamily="34" charset="0"/>
                <a:cs typeface="Arial" panose="020B0604020202020204" pitchFamily="34" charset="0"/>
              </a:rPr>
            </a:b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This is not about re-inventing services– this is about system change </a:t>
            </a:r>
            <a:r>
              <a:rPr lang="en-GB" sz="1400" dirty="0" smtClean="0">
                <a:latin typeface="Arial" panose="020B0604020202020204" pitchFamily="34" charset="0"/>
                <a:cs typeface="Arial" panose="020B0604020202020204" pitchFamily="34" charset="0"/>
              </a:rPr>
              <a:t/>
            </a:r>
            <a:br>
              <a:rPr lang="en-GB" sz="1400" dirty="0" smtClean="0">
                <a:latin typeface="Arial" panose="020B0604020202020204" pitchFamily="34" charset="0"/>
                <a:cs typeface="Arial" panose="020B0604020202020204" pitchFamily="34" charset="0"/>
              </a:rPr>
            </a:b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Leadership – </a:t>
            </a:r>
            <a:r>
              <a:rPr lang="en-GB" sz="1400" dirty="0" smtClean="0">
                <a:latin typeface="Arial" panose="020B0604020202020204" pitchFamily="34" charset="0"/>
                <a:cs typeface="Arial" panose="020B0604020202020204" pitchFamily="34" charset="0"/>
              </a:rPr>
              <a:t>organisational &amp; </a:t>
            </a:r>
            <a:r>
              <a:rPr lang="en-GB" sz="1400" dirty="0" err="1" smtClean="0">
                <a:latin typeface="Arial" panose="020B0604020202020204" pitchFamily="34" charset="0"/>
                <a:cs typeface="Arial" panose="020B0604020202020204" pitchFamily="34" charset="0"/>
              </a:rPr>
              <a:t>politcal</a:t>
            </a:r>
            <a:r>
              <a:rPr lang="en-GB" sz="1400" dirty="0" smtClean="0">
                <a:latin typeface="Arial" panose="020B0604020202020204" pitchFamily="34" charset="0"/>
                <a:cs typeface="Arial" panose="020B0604020202020204" pitchFamily="34" charset="0"/>
              </a:rPr>
              <a:t/>
            </a:r>
            <a:br>
              <a:rPr lang="en-GB" sz="1400" dirty="0" smtClean="0">
                <a:latin typeface="Arial" panose="020B0604020202020204" pitchFamily="34" charset="0"/>
                <a:cs typeface="Arial" panose="020B0604020202020204" pitchFamily="34" charset="0"/>
              </a:rPr>
            </a:b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Embedding violence reduction in the practice of every single partner </a:t>
            </a:r>
            <a:r>
              <a:rPr lang="en-GB" sz="1400" dirty="0" smtClean="0">
                <a:latin typeface="Arial" panose="020B0604020202020204" pitchFamily="34" charset="0"/>
                <a:cs typeface="Arial" panose="020B0604020202020204" pitchFamily="34" charset="0"/>
              </a:rPr>
              <a:t/>
            </a:r>
            <a:br>
              <a:rPr lang="en-GB" sz="1400" dirty="0" smtClean="0">
                <a:latin typeface="Arial" panose="020B0604020202020204" pitchFamily="34" charset="0"/>
                <a:cs typeface="Arial" panose="020B0604020202020204" pitchFamily="34" charset="0"/>
              </a:rPr>
            </a:br>
            <a:endParaRPr lang="en-GB"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Do </a:t>
            </a:r>
            <a:r>
              <a:rPr lang="en-GB" sz="1400" dirty="0">
                <a:latin typeface="Arial" panose="020B0604020202020204" pitchFamily="34" charset="0"/>
                <a:cs typeface="Arial" panose="020B0604020202020204" pitchFamily="34" charset="0"/>
              </a:rPr>
              <a:t>things differently </a:t>
            </a:r>
          </a:p>
        </p:txBody>
      </p:sp>
    </p:spTree>
    <p:extLst>
      <p:ext uri="{BB962C8B-B14F-4D97-AF65-F5344CB8AC3E}">
        <p14:creationId xmlns:p14="http://schemas.microsoft.com/office/powerpoint/2010/main" val="7453571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667250" y="0"/>
            <a:ext cx="4476750" cy="2188210"/>
          </a:xfrm>
          <a:prstGeom prst="rect">
            <a:avLst/>
          </a:prstGeom>
          <a:noFill/>
          <a:ln>
            <a:noFill/>
          </a:ln>
          <a:extLst>
            <a:ext uri="{53640926-AAD7-44D8-BBD7-CCE9431645EC}">
              <a14:shadowObscured xmlns:a14="http://schemas.microsoft.com/office/drawing/2010/main"/>
            </a:ext>
          </a:ex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8224" y="5546407"/>
            <a:ext cx="2527200" cy="1028809"/>
          </a:xfrm>
          <a:prstGeom prst="rect">
            <a:avLst/>
          </a:prstGeom>
        </p:spPr>
      </p:pic>
      <p:pic>
        <p:nvPicPr>
          <p:cNvPr id="13" name="Picture 12"/>
          <p:cNvPicPr/>
          <p:nvPr/>
        </p:nvPicPr>
        <p:blipFill rotWithShape="1">
          <a:blip r:embed="rId5" cstate="print">
            <a:extLst>
              <a:ext uri="{28A0092B-C50C-407E-A947-70E740481C1C}">
                <a14:useLocalDpi xmlns:a14="http://schemas.microsoft.com/office/drawing/2010/main" val="0"/>
              </a:ext>
            </a:extLst>
          </a:blip>
          <a:srcRect l="4079" t="13157" b="6305"/>
          <a:stretch/>
        </p:blipFill>
        <p:spPr>
          <a:xfrm>
            <a:off x="56092" y="38154"/>
            <a:ext cx="2859724" cy="720080"/>
          </a:xfrm>
          <a:prstGeom prst="rect">
            <a:avLst/>
          </a:prstGeom>
        </p:spPr>
      </p:pic>
      <p:sp>
        <p:nvSpPr>
          <p:cNvPr id="14" name="TextBox 13"/>
          <p:cNvSpPr txBox="1"/>
          <p:nvPr/>
        </p:nvSpPr>
        <p:spPr>
          <a:xfrm>
            <a:off x="0" y="712956"/>
            <a:ext cx="4067944" cy="523220"/>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COMMUNICATIONS</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graphicFrame>
        <p:nvGraphicFramePr>
          <p:cNvPr id="6" name="Diagram 5"/>
          <p:cNvGraphicFramePr/>
          <p:nvPr>
            <p:extLst>
              <p:ext uri="{D42A27DB-BD31-4B8C-83A1-F6EECF244321}">
                <p14:modId xmlns:p14="http://schemas.microsoft.com/office/powerpoint/2010/main" val="3334418301"/>
              </p:ext>
            </p:extLst>
          </p:nvPr>
        </p:nvGraphicFramePr>
        <p:xfrm>
          <a:off x="899592" y="1236176"/>
          <a:ext cx="7128792" cy="441482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506218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396552" y="908720"/>
            <a:ext cx="4067944" cy="523220"/>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ENGAGEMENT</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graphicFrame>
        <p:nvGraphicFramePr>
          <p:cNvPr id="6" name="Diagram 5"/>
          <p:cNvGraphicFramePr/>
          <p:nvPr>
            <p:extLst>
              <p:ext uri="{D42A27DB-BD31-4B8C-83A1-F6EECF244321}">
                <p14:modId xmlns:p14="http://schemas.microsoft.com/office/powerpoint/2010/main" val="4147376651"/>
              </p:ext>
            </p:extLst>
          </p:nvPr>
        </p:nvGraphicFramePr>
        <p:xfrm>
          <a:off x="1259632" y="1340768"/>
          <a:ext cx="6552728" cy="43102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pic>
        <p:nvPicPr>
          <p:cNvPr id="10" name="Picture 9"/>
          <p:cNvPicPr/>
          <p:nvPr/>
        </p:nvPicPr>
        <p:blipFill rotWithShape="1">
          <a:blip r:embed="rId10"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Tree>
    <p:extLst>
      <p:ext uri="{BB962C8B-B14F-4D97-AF65-F5344CB8AC3E}">
        <p14:creationId xmlns:p14="http://schemas.microsoft.com/office/powerpoint/2010/main" val="41005745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sp>
        <p:nvSpPr>
          <p:cNvPr id="3" name="Subtitle 2"/>
          <p:cNvSpPr>
            <a:spLocks noGrp="1"/>
          </p:cNvSpPr>
          <p:nvPr>
            <p:ph type="subTitle" idx="1"/>
          </p:nvPr>
        </p:nvSpPr>
        <p:spPr>
          <a:xfrm>
            <a:off x="827584" y="1556792"/>
            <a:ext cx="7416824" cy="3888432"/>
          </a:xfrm>
        </p:spPr>
        <p:txBody>
          <a:bodyPr>
            <a:normAutofit/>
          </a:bodyPr>
          <a:lstStyle/>
          <a:p>
            <a:pPr lvl="0" algn="l"/>
            <a:endParaRPr lang="en-GB" sz="1200" dirty="0" smtClean="0">
              <a:solidFill>
                <a:schemeClr val="bg1">
                  <a:lumMod val="50000"/>
                </a:schemeClr>
              </a:solidFill>
              <a:latin typeface="Arial" panose="020B0604020202020204" pitchFamily="34" charset="0"/>
              <a:cs typeface="Arial" panose="020B0604020202020204" pitchFamily="34" charset="0"/>
            </a:endParaRPr>
          </a:p>
          <a:p>
            <a:pPr algn="l"/>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24544" y="930137"/>
            <a:ext cx="4067944" cy="954107"/>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EVALUATION – </a:t>
            </a:r>
          </a:p>
          <a:p>
            <a:pPr algn="ctr"/>
            <a:r>
              <a:rPr lang="en-GB" sz="2800" dirty="0" smtClean="0">
                <a:solidFill>
                  <a:schemeClr val="bg1">
                    <a:lumMod val="65000"/>
                  </a:schemeClr>
                </a:solidFill>
                <a:latin typeface="Gotham Bold" panose="02000803030000020004" pitchFamily="2" charset="0"/>
                <a:cs typeface="Arial" panose="020B0604020202020204" pitchFamily="34" charset="0"/>
              </a:rPr>
              <a:t>HOME OFFICE</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graphicFrame>
        <p:nvGraphicFramePr>
          <p:cNvPr id="4" name="Diagram 3"/>
          <p:cNvGraphicFramePr/>
          <p:nvPr>
            <p:extLst>
              <p:ext uri="{D42A27DB-BD31-4B8C-83A1-F6EECF244321}">
                <p14:modId xmlns:p14="http://schemas.microsoft.com/office/powerpoint/2010/main" val="1905234109"/>
              </p:ext>
            </p:extLst>
          </p:nvPr>
        </p:nvGraphicFramePr>
        <p:xfrm>
          <a:off x="1187624" y="1556792"/>
          <a:ext cx="6408712" cy="44240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pic>
        <p:nvPicPr>
          <p:cNvPr id="14" name="Picture 13"/>
          <p:cNvPicPr/>
          <p:nvPr/>
        </p:nvPicPr>
        <p:blipFill rotWithShape="1">
          <a:blip r:embed="rId10"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Tree>
    <p:extLst>
      <p:ext uri="{BB962C8B-B14F-4D97-AF65-F5344CB8AC3E}">
        <p14:creationId xmlns:p14="http://schemas.microsoft.com/office/powerpoint/2010/main" val="26977330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sp>
        <p:nvSpPr>
          <p:cNvPr id="3" name="Subtitle 2"/>
          <p:cNvSpPr>
            <a:spLocks noGrp="1"/>
          </p:cNvSpPr>
          <p:nvPr>
            <p:ph type="subTitle" idx="1"/>
          </p:nvPr>
        </p:nvSpPr>
        <p:spPr>
          <a:xfrm>
            <a:off x="827584" y="1556792"/>
            <a:ext cx="7416824" cy="3888432"/>
          </a:xfrm>
        </p:spPr>
        <p:txBody>
          <a:bodyPr>
            <a:normAutofit/>
          </a:bodyPr>
          <a:lstStyle/>
          <a:p>
            <a:pPr lvl="0" algn="l"/>
            <a:endParaRPr lang="en-GB" sz="1200" dirty="0" smtClean="0">
              <a:solidFill>
                <a:schemeClr val="bg1">
                  <a:lumMod val="50000"/>
                </a:schemeClr>
              </a:solidFill>
              <a:latin typeface="Arial" panose="020B0604020202020204" pitchFamily="34" charset="0"/>
              <a:cs typeface="Arial" panose="020B0604020202020204" pitchFamily="34" charset="0"/>
            </a:endParaRPr>
          </a:p>
          <a:p>
            <a:pPr algn="l"/>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241404" y="951496"/>
            <a:ext cx="4067944" cy="954107"/>
          </a:xfrm>
          <a:prstGeom prst="rect">
            <a:avLst/>
          </a:prstGeom>
          <a:noFill/>
        </p:spPr>
        <p:txBody>
          <a:bodyPr wrap="square" rtlCol="0">
            <a:spAutoFit/>
          </a:bodyPr>
          <a:lstStyle/>
          <a:p>
            <a:pPr algn="ctr"/>
            <a:r>
              <a:rPr lang="en-GB" sz="2800" dirty="0" smtClean="0">
                <a:solidFill>
                  <a:schemeClr val="bg1">
                    <a:lumMod val="65000"/>
                  </a:schemeClr>
                </a:solidFill>
                <a:latin typeface="Gotham Bold" panose="02000803030000020004" pitchFamily="2" charset="0"/>
                <a:cs typeface="Arial" panose="020B0604020202020204" pitchFamily="34" charset="0"/>
              </a:rPr>
              <a:t>EVALUATION – LOCAL MEASURES</a:t>
            </a:r>
            <a:endParaRPr lang="en-GB" sz="2800" dirty="0">
              <a:solidFill>
                <a:schemeClr val="bg1">
                  <a:lumMod val="65000"/>
                </a:schemeClr>
              </a:solidFill>
              <a:latin typeface="Gotham Bold" panose="02000803030000020004" pitchFamily="2" charset="0"/>
              <a:cs typeface="Arial" panose="020B0604020202020204" pitchFamily="34" charset="0"/>
            </a:endParaRPr>
          </a:p>
        </p:txBody>
      </p:sp>
      <p:graphicFrame>
        <p:nvGraphicFramePr>
          <p:cNvPr id="17" name="Diagram 16"/>
          <p:cNvGraphicFramePr/>
          <p:nvPr>
            <p:extLst>
              <p:ext uri="{D42A27DB-BD31-4B8C-83A1-F6EECF244321}">
                <p14:modId xmlns:p14="http://schemas.microsoft.com/office/powerpoint/2010/main" val="3819612217"/>
              </p:ext>
            </p:extLst>
          </p:nvPr>
        </p:nvGraphicFramePr>
        <p:xfrm>
          <a:off x="1187624" y="1556792"/>
          <a:ext cx="6408712" cy="44240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pic>
        <p:nvPicPr>
          <p:cNvPr id="14" name="Picture 13"/>
          <p:cNvPicPr/>
          <p:nvPr/>
        </p:nvPicPr>
        <p:blipFill rotWithShape="1">
          <a:blip r:embed="rId10"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Tree>
    <p:extLst>
      <p:ext uri="{BB962C8B-B14F-4D97-AF65-F5344CB8AC3E}">
        <p14:creationId xmlns:p14="http://schemas.microsoft.com/office/powerpoint/2010/main" val="32394561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mage001"/>
          <p:cNvPicPr/>
          <p:nvPr/>
        </p:nvPicPr>
        <p:blipFill rotWithShape="1">
          <a:blip r:embed="rId3">
            <a:extLst>
              <a:ext uri="{28A0092B-C50C-407E-A947-70E740481C1C}">
                <a14:useLocalDpi xmlns:a14="http://schemas.microsoft.com/office/drawing/2010/main" val="0"/>
              </a:ext>
            </a:extLst>
          </a:blip>
          <a:srcRect l="44099" b="-394"/>
          <a:stretch/>
        </p:blipFill>
        <p:spPr bwMode="auto">
          <a:xfrm>
            <a:off x="4788024" y="0"/>
            <a:ext cx="4355976" cy="1984553"/>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0" y="6597352"/>
            <a:ext cx="9144000" cy="260648"/>
          </a:xfrm>
          <a:prstGeom prst="rect">
            <a:avLst/>
          </a:prstGeom>
          <a:solidFill>
            <a:srgbClr val="009E96"/>
          </a:solidFill>
          <a:ln>
            <a:solidFill>
              <a:srgbClr val="009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ounded Rectangle 3"/>
          <p:cNvSpPr/>
          <p:nvPr/>
        </p:nvSpPr>
        <p:spPr>
          <a:xfrm>
            <a:off x="539552" y="1805534"/>
            <a:ext cx="8064896" cy="75402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latin typeface="Gotham Bold" panose="02000803030000020004" pitchFamily="2" charset="0"/>
              </a:rPr>
              <a:t>What does success look like?</a:t>
            </a:r>
            <a:endParaRPr lang="en-GB" dirty="0">
              <a:latin typeface="Gotham Bold" panose="02000803030000020004" pitchFamily="2" charset="0"/>
            </a:endParaRPr>
          </a:p>
        </p:txBody>
      </p:sp>
      <p:sp>
        <p:nvSpPr>
          <p:cNvPr id="12" name="Rounded Rectangle 11"/>
          <p:cNvSpPr/>
          <p:nvPr/>
        </p:nvSpPr>
        <p:spPr>
          <a:xfrm>
            <a:off x="94199" y="3223088"/>
            <a:ext cx="1597482" cy="186209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smtClean="0">
                <a:latin typeface="Gotham Bold" panose="02000803030000020004" pitchFamily="2" charset="0"/>
              </a:rPr>
              <a:t>Early Years Intervention</a:t>
            </a:r>
          </a:p>
        </p:txBody>
      </p:sp>
      <p:cxnSp>
        <p:nvCxnSpPr>
          <p:cNvPr id="13" name="Straight Arrow Connector 12"/>
          <p:cNvCxnSpPr/>
          <p:nvPr/>
        </p:nvCxnSpPr>
        <p:spPr>
          <a:xfrm flipH="1">
            <a:off x="891302" y="2635630"/>
            <a:ext cx="1638" cy="486853"/>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sp>
        <p:nvSpPr>
          <p:cNvPr id="30" name="TextBox 29"/>
          <p:cNvSpPr txBox="1"/>
          <p:nvPr/>
        </p:nvSpPr>
        <p:spPr>
          <a:xfrm>
            <a:off x="272767" y="890164"/>
            <a:ext cx="4740515" cy="954107"/>
          </a:xfrm>
          <a:prstGeom prst="rect">
            <a:avLst/>
          </a:prstGeom>
          <a:noFill/>
        </p:spPr>
        <p:txBody>
          <a:bodyPr wrap="square" rtlCol="0">
            <a:spAutoFit/>
          </a:bodyPr>
          <a:lstStyle/>
          <a:p>
            <a:pPr algn="ctr"/>
            <a:r>
              <a:rPr lang="en-GB" sz="2800" dirty="0">
                <a:solidFill>
                  <a:schemeClr val="bg1">
                    <a:lumMod val="65000"/>
                  </a:schemeClr>
                </a:solidFill>
                <a:latin typeface="Gotham Bold" panose="02000803030000020004" pitchFamily="2" charset="0"/>
                <a:cs typeface="Arial" panose="020B0604020202020204" pitchFamily="34" charset="0"/>
              </a:rPr>
              <a:t>PHASE 2</a:t>
            </a:r>
          </a:p>
          <a:p>
            <a:pPr algn="ctr"/>
            <a:r>
              <a:rPr lang="en-GB" sz="2800" dirty="0">
                <a:solidFill>
                  <a:schemeClr val="bg1">
                    <a:lumMod val="65000"/>
                  </a:schemeClr>
                </a:solidFill>
                <a:latin typeface="Gotham Bold" panose="02000803030000020004" pitchFamily="2" charset="0"/>
                <a:cs typeface="Arial" panose="020B0604020202020204" pitchFamily="34" charset="0"/>
              </a:rPr>
              <a:t>BEYOND MARCH 2020</a:t>
            </a:r>
          </a:p>
        </p:txBody>
      </p:sp>
      <p:pic>
        <p:nvPicPr>
          <p:cNvPr id="19" name="Picture 18"/>
          <p:cNvPicPr/>
          <p:nvPr/>
        </p:nvPicPr>
        <p:blipFill rotWithShape="1">
          <a:blip r:embed="rId4" cstate="print">
            <a:extLst>
              <a:ext uri="{28A0092B-C50C-407E-A947-70E740481C1C}">
                <a14:useLocalDpi xmlns:a14="http://schemas.microsoft.com/office/drawing/2010/main" val="0"/>
              </a:ext>
            </a:extLst>
          </a:blip>
          <a:srcRect l="4078" t="13157" r="2416" b="6305"/>
          <a:stretch/>
        </p:blipFill>
        <p:spPr>
          <a:xfrm>
            <a:off x="200108" y="260648"/>
            <a:ext cx="2664948" cy="720080"/>
          </a:xfrm>
          <a:prstGeom prst="rect">
            <a:avLst/>
          </a:prstGeom>
        </p:spPr>
      </p:pic>
      <p:sp>
        <p:nvSpPr>
          <p:cNvPr id="20" name="Rounded Rectangle 19"/>
          <p:cNvSpPr/>
          <p:nvPr/>
        </p:nvSpPr>
        <p:spPr>
          <a:xfrm>
            <a:off x="1894398" y="3223088"/>
            <a:ext cx="1597482" cy="186209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a:latin typeface="Gotham Bold" panose="02000803030000020004" pitchFamily="2" charset="0"/>
              </a:rPr>
              <a:t>Expansion of the work in </a:t>
            </a:r>
            <a:r>
              <a:rPr lang="en-GB" sz="1200" dirty="0" smtClean="0">
                <a:latin typeface="Gotham Bold" panose="02000803030000020004" pitchFamily="2" charset="0"/>
              </a:rPr>
              <a:t>schools</a:t>
            </a:r>
            <a:endParaRPr lang="en-GB" sz="1200" dirty="0">
              <a:latin typeface="Gotham Bold" panose="02000803030000020004" pitchFamily="2" charset="0"/>
            </a:endParaRPr>
          </a:p>
        </p:txBody>
      </p:sp>
      <p:cxnSp>
        <p:nvCxnSpPr>
          <p:cNvPr id="21" name="Straight Arrow Connector 20"/>
          <p:cNvCxnSpPr/>
          <p:nvPr/>
        </p:nvCxnSpPr>
        <p:spPr>
          <a:xfrm flipH="1">
            <a:off x="2698154" y="2630846"/>
            <a:ext cx="1638" cy="486853"/>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sp>
        <p:nvSpPr>
          <p:cNvPr id="22" name="Rounded Rectangle 21"/>
          <p:cNvSpPr/>
          <p:nvPr/>
        </p:nvSpPr>
        <p:spPr>
          <a:xfrm>
            <a:off x="3694598" y="3228674"/>
            <a:ext cx="1597482" cy="185651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a:latin typeface="Gotham Bold" panose="02000803030000020004" pitchFamily="2" charset="0"/>
              </a:rPr>
              <a:t>Development of a programme to work with the top 25 most prolific/vulnerable young people in relation to violence</a:t>
            </a:r>
          </a:p>
        </p:txBody>
      </p:sp>
      <p:cxnSp>
        <p:nvCxnSpPr>
          <p:cNvPr id="23" name="Straight Arrow Connector 22"/>
          <p:cNvCxnSpPr/>
          <p:nvPr/>
        </p:nvCxnSpPr>
        <p:spPr>
          <a:xfrm flipH="1">
            <a:off x="4490696" y="2630846"/>
            <a:ext cx="1638" cy="486853"/>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sp>
        <p:nvSpPr>
          <p:cNvPr id="27" name="Rounded Rectangle 26"/>
          <p:cNvSpPr/>
          <p:nvPr/>
        </p:nvSpPr>
        <p:spPr>
          <a:xfrm>
            <a:off x="5494798" y="3223088"/>
            <a:ext cx="1597482" cy="186209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a:latin typeface="Gotham Bold" panose="02000803030000020004" pitchFamily="2" charset="0"/>
              </a:rPr>
              <a:t>Expansion and continued development from the YOLO project</a:t>
            </a:r>
          </a:p>
        </p:txBody>
      </p:sp>
      <p:cxnSp>
        <p:nvCxnSpPr>
          <p:cNvPr id="28" name="Straight Arrow Connector 27"/>
          <p:cNvCxnSpPr/>
          <p:nvPr/>
        </p:nvCxnSpPr>
        <p:spPr>
          <a:xfrm flipH="1">
            <a:off x="6263369" y="2630846"/>
            <a:ext cx="1638" cy="486853"/>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sp>
        <p:nvSpPr>
          <p:cNvPr id="29" name="Rounded Rectangle 28"/>
          <p:cNvSpPr/>
          <p:nvPr/>
        </p:nvSpPr>
        <p:spPr>
          <a:xfrm>
            <a:off x="7367006" y="3219093"/>
            <a:ext cx="1597482" cy="186609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a:latin typeface="Gotham Bold" panose="02000803030000020004" pitchFamily="2" charset="0"/>
              </a:rPr>
              <a:t>Expansion of the Out of Court Disposal / Conditional Caution Approach</a:t>
            </a:r>
          </a:p>
        </p:txBody>
      </p:sp>
      <p:cxnSp>
        <p:nvCxnSpPr>
          <p:cNvPr id="31" name="Straight Arrow Connector 30"/>
          <p:cNvCxnSpPr/>
          <p:nvPr/>
        </p:nvCxnSpPr>
        <p:spPr>
          <a:xfrm flipH="1">
            <a:off x="8165747" y="2630846"/>
            <a:ext cx="1638" cy="486853"/>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pic>
        <p:nvPicPr>
          <p:cNvPr id="32" name="Pictur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4248" y="5594825"/>
            <a:ext cx="2095152" cy="852925"/>
          </a:xfrm>
          <a:prstGeom prst="rect">
            <a:avLst/>
          </a:prstGeom>
        </p:spPr>
      </p:pic>
    </p:spTree>
    <p:extLst>
      <p:ext uri="{BB962C8B-B14F-4D97-AF65-F5344CB8AC3E}">
        <p14:creationId xmlns:p14="http://schemas.microsoft.com/office/powerpoint/2010/main" val="36794826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322BA0CE6ADB4F81EF64D1CBEB4A23" ma:contentTypeVersion="12" ma:contentTypeDescription="Create a new document." ma:contentTypeScope="" ma:versionID="a61e218c8b52f4449a77fdcc9be63798">
  <xsd:schema xmlns:xsd="http://www.w3.org/2001/XMLSchema" xmlns:xs="http://www.w3.org/2001/XMLSchema" xmlns:p="http://schemas.microsoft.com/office/2006/metadata/properties" xmlns:ns2="f47f7752-c80a-4ce4-8057-45d392ec550f" xmlns:ns3="731a4016-b239-42f6-998c-b352d4e981a5" targetNamespace="http://schemas.microsoft.com/office/2006/metadata/properties" ma:root="true" ma:fieldsID="d46c8701b0bcba8eb990f296e5418bc3" ns2:_="" ns3:_="">
    <xsd:import namespace="f47f7752-c80a-4ce4-8057-45d392ec550f"/>
    <xsd:import namespace="731a4016-b239-42f6-998c-b352d4e981a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7f7752-c80a-4ce4-8057-45d392ec550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1a4016-b239-42f6-998c-b352d4e981a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7813E03-E46B-48F0-B3CB-A22DE1FEAFFD}"/>
</file>

<file path=customXml/itemProps2.xml><?xml version="1.0" encoding="utf-8"?>
<ds:datastoreItem xmlns:ds="http://schemas.openxmlformats.org/officeDocument/2006/customXml" ds:itemID="{AA390041-775E-4283-8F6A-C1EFD977A350}"/>
</file>

<file path=customXml/itemProps3.xml><?xml version="1.0" encoding="utf-8"?>
<ds:datastoreItem xmlns:ds="http://schemas.openxmlformats.org/officeDocument/2006/customXml" ds:itemID="{028807EA-055F-4FEE-A57D-A1F142B9A41D}"/>
</file>

<file path=docProps/app.xml><?xml version="1.0" encoding="utf-8"?>
<Properties xmlns="http://schemas.openxmlformats.org/officeDocument/2006/extended-properties" xmlns:vt="http://schemas.openxmlformats.org/officeDocument/2006/docPropsVTypes">
  <TotalTime>1200</TotalTime>
  <Words>2675</Words>
  <Application>Microsoft Office PowerPoint</Application>
  <PresentationFormat>On-screen Show (4:3)</PresentationFormat>
  <Paragraphs>307</Paragraphs>
  <Slides>14</Slides>
  <Notes>14</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Gotham</vt:lpstr>
      <vt:lpstr>Gotham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Northumbria Police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Murray 7157</dc:creator>
  <cp:lastModifiedBy>Rebecca Brown 9102</cp:lastModifiedBy>
  <cp:revision>84</cp:revision>
  <cp:lastPrinted>2019-09-19T09:44:43Z</cp:lastPrinted>
  <dcterms:created xsi:type="dcterms:W3CDTF">2019-09-19T07:31:02Z</dcterms:created>
  <dcterms:modified xsi:type="dcterms:W3CDTF">2020-03-02T15:53:07Z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0x01010084322BA0CE6ADB4F81EF64D1CBEB4A23</vt:lpwstr>
  </property>
</Properties>
</file>